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6"/>
  </p:notesMasterIdLst>
  <p:handoutMasterIdLst>
    <p:handoutMasterId r:id="rId27"/>
  </p:handoutMasterIdLst>
  <p:sldIdLst>
    <p:sldId id="505" r:id="rId2"/>
    <p:sldId id="527" r:id="rId3"/>
    <p:sldId id="530" r:id="rId4"/>
    <p:sldId id="566" r:id="rId5"/>
    <p:sldId id="580" r:id="rId6"/>
    <p:sldId id="569" r:id="rId7"/>
    <p:sldId id="590" r:id="rId8"/>
    <p:sldId id="593" r:id="rId9"/>
    <p:sldId id="570" r:id="rId10"/>
    <p:sldId id="588" r:id="rId11"/>
    <p:sldId id="586" r:id="rId12"/>
    <p:sldId id="595" r:id="rId13"/>
    <p:sldId id="596" r:id="rId14"/>
    <p:sldId id="594" r:id="rId15"/>
    <p:sldId id="592" r:id="rId16"/>
    <p:sldId id="597" r:id="rId17"/>
    <p:sldId id="576" r:id="rId18"/>
    <p:sldId id="584" r:id="rId19"/>
    <p:sldId id="574" r:id="rId20"/>
    <p:sldId id="583" r:id="rId21"/>
    <p:sldId id="587" r:id="rId22"/>
    <p:sldId id="582" r:id="rId23"/>
    <p:sldId id="589" r:id="rId24"/>
    <p:sldId id="506" r:id="rId25"/>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2128"/>
    <a:srgbClr val="FFF3CC"/>
    <a:srgbClr val="FEE6CD"/>
    <a:srgbClr val="DBE9FD"/>
    <a:srgbClr val="D6E8D5"/>
    <a:srgbClr val="FFFE88"/>
    <a:srgbClr val="B1DEF1"/>
    <a:srgbClr val="FEE2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06" autoAdjust="0"/>
    <p:restoredTop sz="90598" autoAdjust="0"/>
  </p:normalViewPr>
  <p:slideViewPr>
    <p:cSldViewPr snapToGrid="0">
      <p:cViewPr varScale="1">
        <p:scale>
          <a:sx n="43" d="100"/>
          <a:sy n="43" d="100"/>
        </p:scale>
        <p:origin x="931" y="2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F44C44-815C-4636-A683-E477910AA432}"/>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r>
              <a:rPr lang="en-US"/>
              <a:t>s</a:t>
            </a:r>
          </a:p>
        </p:txBody>
      </p:sp>
      <p:sp>
        <p:nvSpPr>
          <p:cNvPr id="3" name="Date Placeholder 2">
            <a:extLst>
              <a:ext uri="{FF2B5EF4-FFF2-40B4-BE49-F238E27FC236}">
                <a16:creationId xmlns:a16="http://schemas.microsoft.com/office/drawing/2014/main" id="{4931B555-B009-4B0C-9D3E-70F8974AC422}"/>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607FC6D-C42C-443B-BC37-9F90292AA0B1}" type="datetimeFigureOut">
              <a:rPr lang="en-US" smtClean="0"/>
              <a:t>11/20/2023</a:t>
            </a:fld>
            <a:endParaRPr lang="en-US"/>
          </a:p>
        </p:txBody>
      </p:sp>
      <p:sp>
        <p:nvSpPr>
          <p:cNvPr id="4" name="Footer Placeholder 3">
            <a:extLst>
              <a:ext uri="{FF2B5EF4-FFF2-40B4-BE49-F238E27FC236}">
                <a16:creationId xmlns:a16="http://schemas.microsoft.com/office/drawing/2014/main" id="{7A850D0A-F8CE-489A-9E95-F52FC877F0B4}"/>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AF0B29-E0D4-4E22-8399-F5FE2C3853C1}"/>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72383797-DA8E-47EE-8057-FF120D4D1CD8}" type="slidenum">
              <a:rPr lang="en-US" smtClean="0"/>
              <a:t>‹#›</a:t>
            </a:fld>
            <a:endParaRPr lang="en-US"/>
          </a:p>
        </p:txBody>
      </p:sp>
    </p:spTree>
    <p:extLst>
      <p:ext uri="{BB962C8B-B14F-4D97-AF65-F5344CB8AC3E}">
        <p14:creationId xmlns:p14="http://schemas.microsoft.com/office/powerpoint/2010/main" val="22822464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r>
              <a:rPr lang="en-US"/>
              <a:t>s</a:t>
            </a:r>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5E0942B4-DBAD-456B-BF73-9F29CC890F89}" type="datetimeFigureOut">
              <a:rPr lang="en-US" smtClean="0"/>
              <a:t>11/20/2023</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58D55EA5-3370-4C7C-A627-2A4252009235}" type="slidenum">
              <a:rPr lang="en-US" smtClean="0"/>
              <a:t>‹#›</a:t>
            </a:fld>
            <a:endParaRPr lang="en-US"/>
          </a:p>
        </p:txBody>
      </p:sp>
    </p:spTree>
    <p:extLst>
      <p:ext uri="{BB962C8B-B14F-4D97-AF65-F5344CB8AC3E}">
        <p14:creationId xmlns:p14="http://schemas.microsoft.com/office/powerpoint/2010/main" val="6457588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i.facebook.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D55EA5-3370-4C7C-A627-2A4252009235}" type="slidenum">
              <a:rPr lang="en-US" smtClean="0"/>
              <a:t>1</a:t>
            </a:fld>
            <a:endParaRPr lang="en-US"/>
          </a:p>
        </p:txBody>
      </p:sp>
    </p:spTree>
    <p:extLst>
      <p:ext uri="{BB962C8B-B14F-4D97-AF65-F5344CB8AC3E}">
        <p14:creationId xmlns:p14="http://schemas.microsoft.com/office/powerpoint/2010/main" val="3516178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 </a:t>
            </a:r>
            <a:r>
              <a:rPr lang="en-US" dirty="0" err="1"/>
              <a:t>Phát</a:t>
            </a:r>
            <a:r>
              <a:rPr lang="en-US" dirty="0"/>
              <a:t> </a:t>
            </a:r>
            <a:r>
              <a:rPr lang="en-US" dirty="0" err="1"/>
              <a:t>hiện</a:t>
            </a:r>
            <a:r>
              <a:rPr lang="en-US" dirty="0"/>
              <a:t> </a:t>
            </a:r>
            <a:r>
              <a:rPr lang="en-US" dirty="0" err="1"/>
              <a:t>giả</a:t>
            </a:r>
            <a:r>
              <a:rPr lang="en-US" dirty="0"/>
              <a:t> </a:t>
            </a:r>
            <a:r>
              <a:rPr lang="en-US" dirty="0" err="1"/>
              <a:t>mạo</a:t>
            </a:r>
            <a:r>
              <a:rPr lang="en-US" dirty="0"/>
              <a:t> </a:t>
            </a:r>
            <a:r>
              <a:rPr lang="en-US" dirty="0" err="1"/>
              <a:t>khuôn</a:t>
            </a:r>
            <a:r>
              <a:rPr lang="en-US" dirty="0"/>
              <a:t> </a:t>
            </a:r>
            <a:r>
              <a:rPr lang="en-US" dirty="0" err="1"/>
              <a:t>mặt</a:t>
            </a:r>
            <a:endParaRPr lang="en-US" dirty="0"/>
          </a:p>
          <a:p>
            <a:r>
              <a:rPr lang="en-US" dirty="0" err="1"/>
              <a:t>Faiss</a:t>
            </a:r>
            <a:r>
              <a:rPr lang="en-US" dirty="0"/>
              <a:t>: </a:t>
            </a:r>
            <a:r>
              <a:rPr lang="en-US" dirty="0" err="1"/>
              <a:t>cho</a:t>
            </a:r>
            <a:r>
              <a:rPr lang="en-US" dirty="0"/>
              <a:t> </a:t>
            </a:r>
            <a:r>
              <a:rPr lang="en-US" dirty="0" err="1"/>
              <a:t>phép</a:t>
            </a:r>
            <a:r>
              <a:rPr lang="en-US" dirty="0"/>
              <a:t> </a:t>
            </a:r>
            <a:r>
              <a:rPr lang="en-US" dirty="0" err="1"/>
              <a:t>tìm</a:t>
            </a:r>
            <a:r>
              <a:rPr lang="en-US" dirty="0"/>
              <a:t> </a:t>
            </a:r>
            <a:r>
              <a:rPr lang="en-US" dirty="0" err="1"/>
              <a:t>kiếm</a:t>
            </a:r>
            <a:r>
              <a:rPr lang="en-US" dirty="0"/>
              <a:t> </a:t>
            </a:r>
            <a:r>
              <a:rPr lang="en-US" dirty="0" err="1"/>
              <a:t>dựa</a:t>
            </a:r>
            <a:r>
              <a:rPr lang="en-US" dirty="0"/>
              <a:t> </a:t>
            </a:r>
            <a:r>
              <a:rPr lang="en-US" dirty="0" err="1"/>
              <a:t>trên</a:t>
            </a:r>
            <a:r>
              <a:rPr lang="en-US" dirty="0"/>
              <a:t> </a:t>
            </a:r>
            <a:r>
              <a:rPr lang="en-US" dirty="0" err="1"/>
              <a:t>tính</a:t>
            </a:r>
            <a:r>
              <a:rPr lang="en-US" dirty="0"/>
              <a:t> </a:t>
            </a:r>
            <a:r>
              <a:rPr lang="en-US" dirty="0" err="1"/>
              <a:t>toán</a:t>
            </a:r>
            <a:r>
              <a:rPr lang="en-US" dirty="0"/>
              <a:t> vector, </a:t>
            </a:r>
            <a:r>
              <a:rPr lang="en-US" dirty="0" err="1"/>
              <a:t>thay</a:t>
            </a:r>
            <a:r>
              <a:rPr lang="en-US" dirty="0"/>
              <a:t> </a:t>
            </a:r>
            <a:r>
              <a:rPr lang="en-US" dirty="0" err="1"/>
              <a:t>vì</a:t>
            </a:r>
            <a:r>
              <a:rPr lang="en-US" dirty="0"/>
              <a:t> </a:t>
            </a:r>
            <a:r>
              <a:rPr lang="en-US" dirty="0" err="1"/>
              <a:t>tìm</a:t>
            </a:r>
            <a:r>
              <a:rPr lang="en-US" dirty="0"/>
              <a:t> </a:t>
            </a:r>
            <a:r>
              <a:rPr lang="en-US" dirty="0" err="1"/>
              <a:t>tuần</a:t>
            </a:r>
            <a:r>
              <a:rPr lang="en-US" dirty="0"/>
              <a:t> </a:t>
            </a:r>
            <a:r>
              <a:rPr lang="en-US" dirty="0" err="1"/>
              <a:t>tự</a:t>
            </a:r>
            <a:r>
              <a:rPr lang="en-US" dirty="0"/>
              <a:t>, </a:t>
            </a:r>
            <a:r>
              <a:rPr lang="en-US" dirty="0" err="1"/>
              <a:t>đảm</a:t>
            </a:r>
            <a:r>
              <a:rPr lang="en-US" dirty="0"/>
              <a:t> </a:t>
            </a:r>
            <a:r>
              <a:rPr lang="en-US" dirty="0" err="1"/>
              <a:t>bảo</a:t>
            </a:r>
            <a:r>
              <a:rPr lang="en-US" dirty="0"/>
              <a:t> </a:t>
            </a:r>
            <a:r>
              <a:rPr lang="en-US" dirty="0" err="1"/>
              <a:t>hiệu</a:t>
            </a:r>
            <a:r>
              <a:rPr lang="en-US" dirty="0"/>
              <a:t> </a:t>
            </a:r>
            <a:r>
              <a:rPr lang="en-US" dirty="0" err="1"/>
              <a:t>năng</a:t>
            </a:r>
            <a:endParaRPr lang="en-US" dirty="0"/>
          </a:p>
          <a:p>
            <a:r>
              <a:rPr lang="en-US" dirty="0" err="1"/>
              <a:t>Faiss</a:t>
            </a:r>
            <a:r>
              <a:rPr lang="en-US" dirty="0"/>
              <a:t> is a library for efficient similarity search and clustering of dense vectors. It contains algorithms that search in sets of vectors of any size, up to ones that possibly do not fit in RAM. It also contains supporting code for evaluation and parameter tuning. </a:t>
            </a:r>
            <a:r>
              <a:rPr lang="en-US" dirty="0" err="1"/>
              <a:t>Faiss</a:t>
            </a:r>
            <a:r>
              <a:rPr lang="en-US" dirty="0"/>
              <a:t> is written in C++ with complete wrappers for Python/</a:t>
            </a:r>
            <a:r>
              <a:rPr lang="en-US" dirty="0" err="1"/>
              <a:t>numpy</a:t>
            </a:r>
            <a:r>
              <a:rPr lang="en-US" dirty="0"/>
              <a:t>. Some of the most useful algorithms are implemented on the GPU. It is developed primarily at Meta's </a:t>
            </a:r>
            <a:r>
              <a:rPr lang="en-US" dirty="0">
                <a:hlinkClick r:id="rId3"/>
              </a:rPr>
              <a:t>Fundamental AI Research</a:t>
            </a:r>
            <a:r>
              <a:rPr lang="en-US" dirty="0"/>
              <a:t> group.</a:t>
            </a:r>
          </a:p>
        </p:txBody>
      </p:sp>
      <p:sp>
        <p:nvSpPr>
          <p:cNvPr id="4" name="Slide Number Placeholder 3"/>
          <p:cNvSpPr>
            <a:spLocks noGrp="1"/>
          </p:cNvSpPr>
          <p:nvPr>
            <p:ph type="sldNum" sz="quarter" idx="5"/>
          </p:nvPr>
        </p:nvSpPr>
        <p:spPr/>
        <p:txBody>
          <a:bodyPr/>
          <a:lstStyle/>
          <a:p>
            <a:fld id="{58D55EA5-3370-4C7C-A627-2A4252009235}" type="slidenum">
              <a:rPr lang="en-US" smtClean="0"/>
              <a:t>10</a:t>
            </a:fld>
            <a:endParaRPr lang="en-US"/>
          </a:p>
        </p:txBody>
      </p:sp>
    </p:spTree>
    <p:extLst>
      <p:ext uri="{BB962C8B-B14F-4D97-AF65-F5344CB8AC3E}">
        <p14:creationId xmlns:p14="http://schemas.microsoft.com/office/powerpoint/2010/main" val="631226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11</a:t>
            </a:fld>
            <a:endParaRPr lang="en-US"/>
          </a:p>
        </p:txBody>
      </p:sp>
    </p:spTree>
    <p:extLst>
      <p:ext uri="{BB962C8B-B14F-4D97-AF65-F5344CB8AC3E}">
        <p14:creationId xmlns:p14="http://schemas.microsoft.com/office/powerpoint/2010/main" val="2689552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https://github.com/deepinsight/insightface/tree/master/detection/scrfd</a:t>
            </a:r>
          </a:p>
        </p:txBody>
      </p:sp>
      <p:sp>
        <p:nvSpPr>
          <p:cNvPr id="4" name="Slide Number Placeholder 3"/>
          <p:cNvSpPr>
            <a:spLocks noGrp="1"/>
          </p:cNvSpPr>
          <p:nvPr>
            <p:ph type="sldNum" sz="quarter" idx="5"/>
          </p:nvPr>
        </p:nvSpPr>
        <p:spPr/>
        <p:txBody>
          <a:bodyPr/>
          <a:lstStyle/>
          <a:p>
            <a:fld id="{58D55EA5-3370-4C7C-A627-2A4252009235}" type="slidenum">
              <a:rPr lang="en-US" smtClean="0"/>
              <a:t>12</a:t>
            </a:fld>
            <a:endParaRPr lang="en-US"/>
          </a:p>
        </p:txBody>
      </p:sp>
    </p:spTree>
    <p:extLst>
      <p:ext uri="{BB962C8B-B14F-4D97-AF65-F5344CB8AC3E}">
        <p14:creationId xmlns:p14="http://schemas.microsoft.com/office/powerpoint/2010/main" val="2854235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https://github.com/deepinsight/insightface/tree/master/model_zoo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https://github.com/deepinsight/insightface/issues/1639</a:t>
            </a:r>
          </a:p>
          <a:p>
            <a:endParaRPr lang="en-US" dirty="0"/>
          </a:p>
        </p:txBody>
      </p:sp>
      <p:sp>
        <p:nvSpPr>
          <p:cNvPr id="4" name="Slide Number Placeholder 3"/>
          <p:cNvSpPr>
            <a:spLocks noGrp="1"/>
          </p:cNvSpPr>
          <p:nvPr>
            <p:ph type="sldNum" sz="quarter" idx="5"/>
          </p:nvPr>
        </p:nvSpPr>
        <p:spPr/>
        <p:txBody>
          <a:bodyPr/>
          <a:lstStyle/>
          <a:p>
            <a:fld id="{58D55EA5-3370-4C7C-A627-2A4252009235}" type="slidenum">
              <a:rPr lang="en-US" smtClean="0"/>
              <a:t>13</a:t>
            </a:fld>
            <a:endParaRPr lang="en-US"/>
          </a:p>
        </p:txBody>
      </p:sp>
    </p:spTree>
    <p:extLst>
      <p:ext uri="{BB962C8B-B14F-4D97-AF65-F5344CB8AC3E}">
        <p14:creationId xmlns:p14="http://schemas.microsoft.com/office/powerpoint/2010/main" val="3066467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14</a:t>
            </a:fld>
            <a:endParaRPr lang="en-US"/>
          </a:p>
        </p:txBody>
      </p:sp>
    </p:spTree>
    <p:extLst>
      <p:ext uri="{BB962C8B-B14F-4D97-AF65-F5344CB8AC3E}">
        <p14:creationId xmlns:p14="http://schemas.microsoft.com/office/powerpoint/2010/main" val="4261940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Hanlde</a:t>
            </a:r>
            <a:r>
              <a:rPr lang="en-US" dirty="0"/>
              <a:t> 5 camera</a:t>
            </a:r>
          </a:p>
        </p:txBody>
      </p:sp>
      <p:sp>
        <p:nvSpPr>
          <p:cNvPr id="4" name="Slide Number Placeholder 3"/>
          <p:cNvSpPr>
            <a:spLocks noGrp="1"/>
          </p:cNvSpPr>
          <p:nvPr>
            <p:ph type="sldNum" sz="quarter" idx="5"/>
          </p:nvPr>
        </p:nvSpPr>
        <p:spPr/>
        <p:txBody>
          <a:bodyPr/>
          <a:lstStyle/>
          <a:p>
            <a:fld id="{58D55EA5-3370-4C7C-A627-2A4252009235}" type="slidenum">
              <a:rPr lang="en-US" smtClean="0"/>
              <a:t>15</a:t>
            </a:fld>
            <a:endParaRPr lang="en-US"/>
          </a:p>
        </p:txBody>
      </p:sp>
    </p:spTree>
    <p:extLst>
      <p:ext uri="{BB962C8B-B14F-4D97-AF65-F5344CB8AC3E}">
        <p14:creationId xmlns:p14="http://schemas.microsoft.com/office/powerpoint/2010/main" val="4142732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16</a:t>
            </a:fld>
            <a:endParaRPr lang="en-US"/>
          </a:p>
        </p:txBody>
      </p:sp>
    </p:spTree>
    <p:extLst>
      <p:ext uri="{BB962C8B-B14F-4D97-AF65-F5344CB8AC3E}">
        <p14:creationId xmlns:p14="http://schemas.microsoft.com/office/powerpoint/2010/main" val="2472134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17</a:t>
            </a:fld>
            <a:endParaRPr lang="en-US"/>
          </a:p>
        </p:txBody>
      </p:sp>
    </p:spTree>
    <p:extLst>
      <p:ext uri="{BB962C8B-B14F-4D97-AF65-F5344CB8AC3E}">
        <p14:creationId xmlns:p14="http://schemas.microsoft.com/office/powerpoint/2010/main" val="1710797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18</a:t>
            </a:fld>
            <a:endParaRPr lang="en-US"/>
          </a:p>
        </p:txBody>
      </p:sp>
    </p:spTree>
    <p:extLst>
      <p:ext uri="{BB962C8B-B14F-4D97-AF65-F5344CB8AC3E}">
        <p14:creationId xmlns:p14="http://schemas.microsoft.com/office/powerpoint/2010/main" val="1467047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19</a:t>
            </a:fld>
            <a:endParaRPr lang="en-US"/>
          </a:p>
        </p:txBody>
      </p:sp>
    </p:spTree>
    <p:extLst>
      <p:ext uri="{BB962C8B-B14F-4D97-AF65-F5344CB8AC3E}">
        <p14:creationId xmlns:p14="http://schemas.microsoft.com/office/powerpoint/2010/main" val="3402758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2</a:t>
            </a:fld>
            <a:endParaRPr lang="en-US"/>
          </a:p>
        </p:txBody>
      </p:sp>
    </p:spTree>
    <p:extLst>
      <p:ext uri="{BB962C8B-B14F-4D97-AF65-F5344CB8AC3E}">
        <p14:creationId xmlns:p14="http://schemas.microsoft.com/office/powerpoint/2010/main" val="1460756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20</a:t>
            </a:fld>
            <a:endParaRPr lang="en-US"/>
          </a:p>
        </p:txBody>
      </p:sp>
    </p:spTree>
    <p:extLst>
      <p:ext uri="{BB962C8B-B14F-4D97-AF65-F5344CB8AC3E}">
        <p14:creationId xmlns:p14="http://schemas.microsoft.com/office/powerpoint/2010/main" val="1593146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21</a:t>
            </a:fld>
            <a:endParaRPr lang="en-US"/>
          </a:p>
        </p:txBody>
      </p:sp>
    </p:spTree>
    <p:extLst>
      <p:ext uri="{BB962C8B-B14F-4D97-AF65-F5344CB8AC3E}">
        <p14:creationId xmlns:p14="http://schemas.microsoft.com/office/powerpoint/2010/main" val="3237458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22</a:t>
            </a:fld>
            <a:endParaRPr lang="en-US"/>
          </a:p>
        </p:txBody>
      </p:sp>
    </p:spTree>
    <p:extLst>
      <p:ext uri="{BB962C8B-B14F-4D97-AF65-F5344CB8AC3E}">
        <p14:creationId xmlns:p14="http://schemas.microsoft.com/office/powerpoint/2010/main" val="75262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23</a:t>
            </a:fld>
            <a:endParaRPr lang="en-US"/>
          </a:p>
        </p:txBody>
      </p:sp>
    </p:spTree>
    <p:extLst>
      <p:ext uri="{BB962C8B-B14F-4D97-AF65-F5344CB8AC3E}">
        <p14:creationId xmlns:p14="http://schemas.microsoft.com/office/powerpoint/2010/main" val="3138666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3</a:t>
            </a:fld>
            <a:endParaRPr lang="en-US"/>
          </a:p>
        </p:txBody>
      </p:sp>
    </p:spTree>
    <p:extLst>
      <p:ext uri="{BB962C8B-B14F-4D97-AF65-F5344CB8AC3E}">
        <p14:creationId xmlns:p14="http://schemas.microsoft.com/office/powerpoint/2010/main" val="3636003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dirty="0"/>
              <a:t> </a:t>
            </a:r>
            <a:r>
              <a:rPr lang="en-US" dirty="0" err="1"/>
              <a:t>sản</a:t>
            </a:r>
            <a:r>
              <a:rPr lang="en-US" dirty="0"/>
              <a:t> </a:t>
            </a:r>
            <a:r>
              <a:rPr lang="en-US" dirty="0" err="1"/>
              <a:t>phẩm</a:t>
            </a:r>
            <a:r>
              <a:rPr lang="en-US" dirty="0"/>
              <a:t> </a:t>
            </a:r>
            <a:r>
              <a:rPr lang="en-US" dirty="0" err="1"/>
              <a:t>ngiên</a:t>
            </a:r>
            <a:r>
              <a:rPr lang="en-US" dirty="0"/>
              <a:t> </a:t>
            </a:r>
            <a:r>
              <a:rPr lang="en-US" dirty="0" err="1"/>
              <a:t>cứu</a:t>
            </a:r>
            <a:r>
              <a:rPr lang="en-US" dirty="0"/>
              <a:t>, </a:t>
            </a:r>
            <a:r>
              <a:rPr lang="en-US" dirty="0" err="1"/>
              <a:t>triển</a:t>
            </a:r>
            <a:r>
              <a:rPr lang="en-US" dirty="0"/>
              <a:t> </a:t>
            </a:r>
            <a:r>
              <a:rPr lang="en-US" dirty="0" err="1"/>
              <a:t>khai</a:t>
            </a:r>
            <a:r>
              <a:rPr lang="en-US" dirty="0"/>
              <a:t> ở </a:t>
            </a:r>
            <a:r>
              <a:rPr lang="en-US" dirty="0" err="1"/>
              <a:t>các</a:t>
            </a:r>
            <a:r>
              <a:rPr lang="en-US" dirty="0"/>
              <a:t> </a:t>
            </a:r>
            <a:r>
              <a:rPr lang="en-US" dirty="0" err="1"/>
              <a:t>Trường</a:t>
            </a:r>
            <a:r>
              <a:rPr lang="en-US" dirty="0"/>
              <a:t> ĐH </a:t>
            </a:r>
            <a:r>
              <a:rPr lang="en-US" dirty="0" err="1"/>
              <a:t>khác</a:t>
            </a:r>
            <a:r>
              <a:rPr lang="en-US" dirty="0"/>
              <a:t>, </a:t>
            </a:r>
            <a:r>
              <a:rPr lang="en-US" dirty="0" err="1"/>
              <a:t>Tuy</a:t>
            </a:r>
            <a:r>
              <a:rPr lang="en-US" dirty="0"/>
              <a:t> </a:t>
            </a:r>
            <a:r>
              <a:rPr lang="en-US" dirty="0" err="1"/>
              <a:t>nhiên</a:t>
            </a:r>
            <a:r>
              <a:rPr lang="en-US" dirty="0"/>
              <a:t> </a:t>
            </a:r>
            <a:r>
              <a:rPr lang="en-US" dirty="0" err="1"/>
              <a:t>không</a:t>
            </a:r>
            <a:r>
              <a:rPr lang="en-US" dirty="0"/>
              <a:t> </a:t>
            </a:r>
            <a:r>
              <a:rPr lang="en-US" dirty="0" err="1"/>
              <a:t>phải</a:t>
            </a:r>
            <a:r>
              <a:rPr lang="en-US" dirty="0"/>
              <a:t> pm </a:t>
            </a:r>
            <a:r>
              <a:rPr lang="en-US" dirty="0" err="1"/>
              <a:t>thương</a:t>
            </a:r>
            <a:r>
              <a:rPr lang="en-US" dirty="0"/>
              <a:t> </a:t>
            </a:r>
            <a:r>
              <a:rPr lang="en-US" dirty="0" err="1"/>
              <a:t>mai</a:t>
            </a:r>
            <a:r>
              <a:rPr lang="en-US" dirty="0"/>
              <a:t>, ..</a:t>
            </a:r>
          </a:p>
        </p:txBody>
      </p:sp>
      <p:sp>
        <p:nvSpPr>
          <p:cNvPr id="4" name="Slide Number Placeholder 3"/>
          <p:cNvSpPr>
            <a:spLocks noGrp="1"/>
          </p:cNvSpPr>
          <p:nvPr>
            <p:ph type="sldNum" sz="quarter" idx="5"/>
          </p:nvPr>
        </p:nvSpPr>
        <p:spPr/>
        <p:txBody>
          <a:bodyPr/>
          <a:lstStyle/>
          <a:p>
            <a:fld id="{58D55EA5-3370-4C7C-A627-2A4252009235}" type="slidenum">
              <a:rPr lang="en-US" smtClean="0"/>
              <a:t>4</a:t>
            </a:fld>
            <a:endParaRPr lang="en-US"/>
          </a:p>
        </p:txBody>
      </p:sp>
    </p:spTree>
    <p:extLst>
      <p:ext uri="{BB962C8B-B14F-4D97-AF65-F5344CB8AC3E}">
        <p14:creationId xmlns:p14="http://schemas.microsoft.com/office/powerpoint/2010/main" val="1633685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5</a:t>
            </a:fld>
            <a:endParaRPr lang="en-US"/>
          </a:p>
        </p:txBody>
      </p:sp>
    </p:spTree>
    <p:extLst>
      <p:ext uri="{BB962C8B-B14F-4D97-AF65-F5344CB8AC3E}">
        <p14:creationId xmlns:p14="http://schemas.microsoft.com/office/powerpoint/2010/main" val="2956354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6</a:t>
            </a:fld>
            <a:endParaRPr lang="en-US"/>
          </a:p>
        </p:txBody>
      </p:sp>
    </p:spTree>
    <p:extLst>
      <p:ext uri="{BB962C8B-B14F-4D97-AF65-F5344CB8AC3E}">
        <p14:creationId xmlns:p14="http://schemas.microsoft.com/office/powerpoint/2010/main" val="1330947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7</a:t>
            </a:fld>
            <a:endParaRPr lang="en-US"/>
          </a:p>
        </p:txBody>
      </p:sp>
    </p:spTree>
    <p:extLst>
      <p:ext uri="{BB962C8B-B14F-4D97-AF65-F5344CB8AC3E}">
        <p14:creationId xmlns:p14="http://schemas.microsoft.com/office/powerpoint/2010/main" val="24775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8</a:t>
            </a:fld>
            <a:endParaRPr lang="en-US"/>
          </a:p>
        </p:txBody>
      </p:sp>
    </p:spTree>
    <p:extLst>
      <p:ext uri="{BB962C8B-B14F-4D97-AF65-F5344CB8AC3E}">
        <p14:creationId xmlns:p14="http://schemas.microsoft.com/office/powerpoint/2010/main" val="2068339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D55EA5-3370-4C7C-A627-2A4252009235}" type="slidenum">
              <a:rPr lang="en-US" smtClean="0"/>
              <a:t>9</a:t>
            </a:fld>
            <a:endParaRPr lang="en-US"/>
          </a:p>
        </p:txBody>
      </p:sp>
    </p:spTree>
    <p:extLst>
      <p:ext uri="{BB962C8B-B14F-4D97-AF65-F5344CB8AC3E}">
        <p14:creationId xmlns:p14="http://schemas.microsoft.com/office/powerpoint/2010/main" val="1401695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B1DB16-2289-2C4D-8046-BE68B6527150}" type="datetime1">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AAD20-ED16-42C0-8C46-A09995EC75E3}" type="slidenum">
              <a:rPr lang="en-US" smtClean="0"/>
              <a:t>‹#›</a:t>
            </a:fld>
            <a:endParaRPr lang="en-US"/>
          </a:p>
        </p:txBody>
      </p:sp>
      <p:pic>
        <p:nvPicPr>
          <p:cNvPr id="7" name="Picture 6" descr="A picture containing drawing&#10;&#10;Description automatically generated">
            <a:extLst>
              <a:ext uri="{FF2B5EF4-FFF2-40B4-BE49-F238E27FC236}">
                <a16:creationId xmlns:a16="http://schemas.microsoft.com/office/drawing/2014/main" id="{69561462-B1BC-1E42-B60F-2940ACF5AD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265536" cy="1022477"/>
          </a:xfrm>
          <a:prstGeom prst="rect">
            <a:avLst/>
          </a:prstGeom>
        </p:spPr>
      </p:pic>
      <p:pic>
        <p:nvPicPr>
          <p:cNvPr id="8" name="Graphic 7">
            <a:extLst>
              <a:ext uri="{FF2B5EF4-FFF2-40B4-BE49-F238E27FC236}">
                <a16:creationId xmlns:a16="http://schemas.microsoft.com/office/drawing/2014/main" id="{B92616B0-E349-A749-88A2-D2F3150057E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81928"/>
            <a:ext cx="12192000" cy="576072"/>
          </a:xfrm>
          <a:prstGeom prst="rect">
            <a:avLst/>
          </a:prstGeom>
        </p:spPr>
      </p:pic>
    </p:spTree>
    <p:extLst>
      <p:ext uri="{BB962C8B-B14F-4D97-AF65-F5344CB8AC3E}">
        <p14:creationId xmlns:p14="http://schemas.microsoft.com/office/powerpoint/2010/main" val="1896557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DB4C5-2F08-404D-B40E-18F82C4040AC}" type="datetime1">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AAD20-ED16-42C0-8C46-A09995EC75E3}" type="slidenum">
              <a:rPr lang="en-US" smtClean="0"/>
              <a:t>‹#›</a:t>
            </a:fld>
            <a:endParaRPr lang="en-US"/>
          </a:p>
        </p:txBody>
      </p:sp>
      <p:pic>
        <p:nvPicPr>
          <p:cNvPr id="7" name="Picture 6" descr="A picture containing drawing&#10;&#10;Description automatically generated">
            <a:extLst>
              <a:ext uri="{FF2B5EF4-FFF2-40B4-BE49-F238E27FC236}">
                <a16:creationId xmlns:a16="http://schemas.microsoft.com/office/drawing/2014/main" id="{CC02B357-AF8F-DA4E-AA9C-E301782028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265536" cy="1022477"/>
          </a:xfrm>
          <a:prstGeom prst="rect">
            <a:avLst/>
          </a:prstGeom>
        </p:spPr>
      </p:pic>
      <p:pic>
        <p:nvPicPr>
          <p:cNvPr id="8" name="Graphic 7">
            <a:extLst>
              <a:ext uri="{FF2B5EF4-FFF2-40B4-BE49-F238E27FC236}">
                <a16:creationId xmlns:a16="http://schemas.microsoft.com/office/drawing/2014/main" id="{FFFD5B88-A769-7144-9BBA-E811CBE1E6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81928"/>
            <a:ext cx="12192000" cy="576072"/>
          </a:xfrm>
          <a:prstGeom prst="rect">
            <a:avLst/>
          </a:prstGeom>
        </p:spPr>
      </p:pic>
    </p:spTree>
    <p:extLst>
      <p:ext uri="{BB962C8B-B14F-4D97-AF65-F5344CB8AC3E}">
        <p14:creationId xmlns:p14="http://schemas.microsoft.com/office/powerpoint/2010/main" val="614055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1167A5-D17B-A841-B8C8-DF7F2064090F}" type="datetime1">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AAD20-ED16-42C0-8C46-A09995EC75E3}" type="slidenum">
              <a:rPr lang="en-US" smtClean="0"/>
              <a:t>‹#›</a:t>
            </a:fld>
            <a:endParaRPr lang="en-US"/>
          </a:p>
        </p:txBody>
      </p:sp>
      <p:pic>
        <p:nvPicPr>
          <p:cNvPr id="7" name="Picture 6" descr="A picture containing drawing&#10;&#10;Description automatically generated">
            <a:extLst>
              <a:ext uri="{FF2B5EF4-FFF2-40B4-BE49-F238E27FC236}">
                <a16:creationId xmlns:a16="http://schemas.microsoft.com/office/drawing/2014/main" id="{E3C12E6C-2988-6440-A341-987C2A2246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265536" cy="1022477"/>
          </a:xfrm>
          <a:prstGeom prst="rect">
            <a:avLst/>
          </a:prstGeom>
        </p:spPr>
      </p:pic>
      <p:pic>
        <p:nvPicPr>
          <p:cNvPr id="8" name="Graphic 7">
            <a:extLst>
              <a:ext uri="{FF2B5EF4-FFF2-40B4-BE49-F238E27FC236}">
                <a16:creationId xmlns:a16="http://schemas.microsoft.com/office/drawing/2014/main" id="{24568F31-3EA4-C84C-A206-71CB5223A84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81928"/>
            <a:ext cx="12192000" cy="576072"/>
          </a:xfrm>
          <a:prstGeom prst="rect">
            <a:avLst/>
          </a:prstGeom>
        </p:spPr>
      </p:pic>
    </p:spTree>
    <p:extLst>
      <p:ext uri="{BB962C8B-B14F-4D97-AF65-F5344CB8AC3E}">
        <p14:creationId xmlns:p14="http://schemas.microsoft.com/office/powerpoint/2010/main" val="1164592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B1F6AE-5CD3-9343-A870-0DB6A4D71CAC}" type="datetime1">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AAD20-ED16-42C0-8C46-A09995EC75E3}" type="slidenum">
              <a:rPr lang="en-US" smtClean="0"/>
              <a:t>‹#›</a:t>
            </a:fld>
            <a:endParaRPr lang="en-US"/>
          </a:p>
        </p:txBody>
      </p:sp>
      <p:pic>
        <p:nvPicPr>
          <p:cNvPr id="8" name="Graphic 7">
            <a:extLst>
              <a:ext uri="{FF2B5EF4-FFF2-40B4-BE49-F238E27FC236}">
                <a16:creationId xmlns:a16="http://schemas.microsoft.com/office/drawing/2014/main" id="{09EF0B3D-A860-DA45-B608-B866762834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281928"/>
            <a:ext cx="12192000" cy="576072"/>
          </a:xfrm>
          <a:prstGeom prst="rect">
            <a:avLst/>
          </a:prstGeom>
        </p:spPr>
      </p:pic>
      <p:pic>
        <p:nvPicPr>
          <p:cNvPr id="9" name="Picture 8" descr="A picture containing red&#10;&#10;Description automatically generated">
            <a:extLst>
              <a:ext uri="{FF2B5EF4-FFF2-40B4-BE49-F238E27FC236}">
                <a16:creationId xmlns:a16="http://schemas.microsoft.com/office/drawing/2014/main" id="{911F75E5-6F8F-8C19-4154-7275D87A84A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999241"/>
          </a:xfrm>
          <a:prstGeom prst="rect">
            <a:avLst/>
          </a:prstGeom>
        </p:spPr>
      </p:pic>
      <p:pic>
        <p:nvPicPr>
          <p:cNvPr id="11" name="Graphic 10">
            <a:extLst>
              <a:ext uri="{FF2B5EF4-FFF2-40B4-BE49-F238E27FC236}">
                <a16:creationId xmlns:a16="http://schemas.microsoft.com/office/drawing/2014/main" id="{56890823-8182-1F31-81F0-CB9CA0A1BA6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444140" y="95861"/>
            <a:ext cx="649942" cy="837213"/>
          </a:xfrm>
          <a:prstGeom prst="rect">
            <a:avLst/>
          </a:prstGeom>
        </p:spPr>
      </p:pic>
    </p:spTree>
    <p:extLst>
      <p:ext uri="{BB962C8B-B14F-4D97-AF65-F5344CB8AC3E}">
        <p14:creationId xmlns:p14="http://schemas.microsoft.com/office/powerpoint/2010/main" val="48740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B1F6AE-5CD3-9343-A870-0DB6A4D71CAC}" type="datetime1">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AAD20-ED16-42C0-8C46-A09995EC75E3}" type="slidenum">
              <a:rPr lang="en-US" smtClean="0"/>
              <a:t>‹#›</a:t>
            </a:fld>
            <a:endParaRPr lang="en-US"/>
          </a:p>
        </p:txBody>
      </p:sp>
      <p:pic>
        <p:nvPicPr>
          <p:cNvPr id="7" name="Picture 6" descr="A picture containing drawing&#10;&#10;Description automatically generated">
            <a:extLst>
              <a:ext uri="{FF2B5EF4-FFF2-40B4-BE49-F238E27FC236}">
                <a16:creationId xmlns:a16="http://schemas.microsoft.com/office/drawing/2014/main" id="{6B3121EE-2F25-5E49-A0D3-46B5F9B602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265536" cy="1022477"/>
          </a:xfrm>
          <a:prstGeom prst="rect">
            <a:avLst/>
          </a:prstGeom>
        </p:spPr>
      </p:pic>
      <p:pic>
        <p:nvPicPr>
          <p:cNvPr id="8" name="Graphic 7">
            <a:extLst>
              <a:ext uri="{FF2B5EF4-FFF2-40B4-BE49-F238E27FC236}">
                <a16:creationId xmlns:a16="http://schemas.microsoft.com/office/drawing/2014/main" id="{09EF0B3D-A860-DA45-B608-B866762834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81928"/>
            <a:ext cx="12192000" cy="576072"/>
          </a:xfrm>
          <a:prstGeom prst="rect">
            <a:avLst/>
          </a:prstGeom>
        </p:spPr>
      </p:pic>
    </p:spTree>
    <p:extLst>
      <p:ext uri="{BB962C8B-B14F-4D97-AF65-F5344CB8AC3E}">
        <p14:creationId xmlns:p14="http://schemas.microsoft.com/office/powerpoint/2010/main" val="167821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DF6FB9-5927-D44A-9059-F7B1388068AD}" type="datetime1">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AAD20-ED16-42C0-8C46-A09995EC75E3}" type="slidenum">
              <a:rPr lang="en-US" smtClean="0"/>
              <a:t>‹#›</a:t>
            </a:fld>
            <a:endParaRPr lang="en-US"/>
          </a:p>
        </p:txBody>
      </p:sp>
      <p:pic>
        <p:nvPicPr>
          <p:cNvPr id="7" name="Picture 6" descr="A picture containing drawing&#10;&#10;Description automatically generated">
            <a:extLst>
              <a:ext uri="{FF2B5EF4-FFF2-40B4-BE49-F238E27FC236}">
                <a16:creationId xmlns:a16="http://schemas.microsoft.com/office/drawing/2014/main" id="{51496ADC-952C-7840-8CF8-8D865AE5D5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265536" cy="1022477"/>
          </a:xfrm>
          <a:prstGeom prst="rect">
            <a:avLst/>
          </a:prstGeom>
        </p:spPr>
      </p:pic>
      <p:pic>
        <p:nvPicPr>
          <p:cNvPr id="8" name="Graphic 7">
            <a:extLst>
              <a:ext uri="{FF2B5EF4-FFF2-40B4-BE49-F238E27FC236}">
                <a16:creationId xmlns:a16="http://schemas.microsoft.com/office/drawing/2014/main" id="{F2507B3F-58B4-D048-92B1-27E4E49F129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81928"/>
            <a:ext cx="12192000" cy="576072"/>
          </a:xfrm>
          <a:prstGeom prst="rect">
            <a:avLst/>
          </a:prstGeom>
        </p:spPr>
      </p:pic>
    </p:spTree>
    <p:extLst>
      <p:ext uri="{BB962C8B-B14F-4D97-AF65-F5344CB8AC3E}">
        <p14:creationId xmlns:p14="http://schemas.microsoft.com/office/powerpoint/2010/main" val="596357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38D9BE-0EB0-F445-837D-48EB984E6140}" type="datetime1">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7AAD20-ED16-42C0-8C46-A09995EC75E3}" type="slidenum">
              <a:rPr lang="en-US" smtClean="0"/>
              <a:t>‹#›</a:t>
            </a:fld>
            <a:endParaRPr lang="en-US"/>
          </a:p>
        </p:txBody>
      </p:sp>
      <p:pic>
        <p:nvPicPr>
          <p:cNvPr id="8" name="Picture 7" descr="A picture containing drawing&#10;&#10;Description automatically generated">
            <a:extLst>
              <a:ext uri="{FF2B5EF4-FFF2-40B4-BE49-F238E27FC236}">
                <a16:creationId xmlns:a16="http://schemas.microsoft.com/office/drawing/2014/main" id="{BE38CAC7-A8F3-214F-8A2D-3973305B2B2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265536" cy="1022477"/>
          </a:xfrm>
          <a:prstGeom prst="rect">
            <a:avLst/>
          </a:prstGeom>
        </p:spPr>
      </p:pic>
      <p:pic>
        <p:nvPicPr>
          <p:cNvPr id="9" name="Graphic 8">
            <a:extLst>
              <a:ext uri="{FF2B5EF4-FFF2-40B4-BE49-F238E27FC236}">
                <a16:creationId xmlns:a16="http://schemas.microsoft.com/office/drawing/2014/main" id="{CAAF54BB-96FC-CC45-AE38-F4C52C46D41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81928"/>
            <a:ext cx="12192000" cy="576072"/>
          </a:xfrm>
          <a:prstGeom prst="rect">
            <a:avLst/>
          </a:prstGeom>
        </p:spPr>
      </p:pic>
    </p:spTree>
    <p:extLst>
      <p:ext uri="{BB962C8B-B14F-4D97-AF65-F5344CB8AC3E}">
        <p14:creationId xmlns:p14="http://schemas.microsoft.com/office/powerpoint/2010/main" val="1389223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45CBC4-DD5E-4C4B-B57B-12448FABFB76}" type="datetime1">
              <a:rPr lang="en-US" smtClean="0"/>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7AAD20-ED16-42C0-8C46-A09995EC75E3}" type="slidenum">
              <a:rPr lang="en-US" smtClean="0"/>
              <a:t>‹#›</a:t>
            </a:fld>
            <a:endParaRPr lang="en-US"/>
          </a:p>
        </p:txBody>
      </p:sp>
      <p:pic>
        <p:nvPicPr>
          <p:cNvPr id="10" name="Picture 9" descr="A picture containing drawing&#10;&#10;Description automatically generated">
            <a:extLst>
              <a:ext uri="{FF2B5EF4-FFF2-40B4-BE49-F238E27FC236}">
                <a16:creationId xmlns:a16="http://schemas.microsoft.com/office/drawing/2014/main" id="{DD0F9B30-D3C6-2148-A190-73B7EFFE8B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265536" cy="1022477"/>
          </a:xfrm>
          <a:prstGeom prst="rect">
            <a:avLst/>
          </a:prstGeom>
        </p:spPr>
      </p:pic>
      <p:pic>
        <p:nvPicPr>
          <p:cNvPr id="11" name="Graphic 10">
            <a:extLst>
              <a:ext uri="{FF2B5EF4-FFF2-40B4-BE49-F238E27FC236}">
                <a16:creationId xmlns:a16="http://schemas.microsoft.com/office/drawing/2014/main" id="{AF6403C3-F34E-1045-8596-A639B6FD3D3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81928"/>
            <a:ext cx="12192000" cy="576072"/>
          </a:xfrm>
          <a:prstGeom prst="rect">
            <a:avLst/>
          </a:prstGeom>
        </p:spPr>
      </p:pic>
    </p:spTree>
    <p:extLst>
      <p:ext uri="{BB962C8B-B14F-4D97-AF65-F5344CB8AC3E}">
        <p14:creationId xmlns:p14="http://schemas.microsoft.com/office/powerpoint/2010/main" val="654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258F4C-4643-724D-91AD-173A1D02BAF2}" type="datetime1">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7AAD20-ED16-42C0-8C46-A09995EC75E3}" type="slidenum">
              <a:rPr lang="en-US" smtClean="0"/>
              <a:t>‹#›</a:t>
            </a:fld>
            <a:endParaRPr lang="en-US"/>
          </a:p>
        </p:txBody>
      </p:sp>
      <p:pic>
        <p:nvPicPr>
          <p:cNvPr id="6" name="Picture 5" descr="A picture containing drawing&#10;&#10;Description automatically generated">
            <a:extLst>
              <a:ext uri="{FF2B5EF4-FFF2-40B4-BE49-F238E27FC236}">
                <a16:creationId xmlns:a16="http://schemas.microsoft.com/office/drawing/2014/main" id="{F24B3474-490F-A24B-95A8-8E2DFCE3D4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265536" cy="1022477"/>
          </a:xfrm>
          <a:prstGeom prst="rect">
            <a:avLst/>
          </a:prstGeom>
        </p:spPr>
      </p:pic>
      <p:pic>
        <p:nvPicPr>
          <p:cNvPr id="7" name="Graphic 6">
            <a:extLst>
              <a:ext uri="{FF2B5EF4-FFF2-40B4-BE49-F238E27FC236}">
                <a16:creationId xmlns:a16="http://schemas.microsoft.com/office/drawing/2014/main" id="{5CFF4702-6300-FC4E-BB19-E1819CDD30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81928"/>
            <a:ext cx="12192000" cy="576072"/>
          </a:xfrm>
          <a:prstGeom prst="rect">
            <a:avLst/>
          </a:prstGeom>
        </p:spPr>
      </p:pic>
    </p:spTree>
    <p:extLst>
      <p:ext uri="{BB962C8B-B14F-4D97-AF65-F5344CB8AC3E}">
        <p14:creationId xmlns:p14="http://schemas.microsoft.com/office/powerpoint/2010/main" val="1454240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60AEE9-AB3F-B14B-B90A-A376ABDB5F06}" type="datetime1">
              <a:rPr lang="en-US" smtClean="0"/>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7AAD20-ED16-42C0-8C46-A09995EC75E3}" type="slidenum">
              <a:rPr lang="en-US" smtClean="0"/>
              <a:t>‹#›</a:t>
            </a:fld>
            <a:endParaRPr lang="en-US"/>
          </a:p>
        </p:txBody>
      </p:sp>
      <p:pic>
        <p:nvPicPr>
          <p:cNvPr id="5" name="Picture 4" descr="A picture containing drawing&#10;&#10;Description automatically generated">
            <a:extLst>
              <a:ext uri="{FF2B5EF4-FFF2-40B4-BE49-F238E27FC236}">
                <a16:creationId xmlns:a16="http://schemas.microsoft.com/office/drawing/2014/main" id="{A8E21BFC-8D38-A546-8F26-F77988D470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265536" cy="1022477"/>
          </a:xfrm>
          <a:prstGeom prst="rect">
            <a:avLst/>
          </a:prstGeom>
        </p:spPr>
      </p:pic>
      <p:pic>
        <p:nvPicPr>
          <p:cNvPr id="6" name="Graphic 5">
            <a:extLst>
              <a:ext uri="{FF2B5EF4-FFF2-40B4-BE49-F238E27FC236}">
                <a16:creationId xmlns:a16="http://schemas.microsoft.com/office/drawing/2014/main" id="{985F6D6A-5B8F-EF49-AF9E-7AEA66AA93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81928"/>
            <a:ext cx="12192000" cy="576072"/>
          </a:xfrm>
          <a:prstGeom prst="rect">
            <a:avLst/>
          </a:prstGeom>
        </p:spPr>
      </p:pic>
    </p:spTree>
    <p:extLst>
      <p:ext uri="{BB962C8B-B14F-4D97-AF65-F5344CB8AC3E}">
        <p14:creationId xmlns:p14="http://schemas.microsoft.com/office/powerpoint/2010/main" val="2089102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74F6BB-3D6E-1B4C-AD57-1EB573902106}" type="datetime1">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7AAD20-ED16-42C0-8C46-A09995EC75E3}" type="slidenum">
              <a:rPr lang="en-US" smtClean="0"/>
              <a:t>‹#›</a:t>
            </a:fld>
            <a:endParaRPr lang="en-US"/>
          </a:p>
        </p:txBody>
      </p:sp>
      <p:pic>
        <p:nvPicPr>
          <p:cNvPr id="8" name="Picture 7" descr="A picture containing drawing&#10;&#10;Description automatically generated">
            <a:extLst>
              <a:ext uri="{FF2B5EF4-FFF2-40B4-BE49-F238E27FC236}">
                <a16:creationId xmlns:a16="http://schemas.microsoft.com/office/drawing/2014/main" id="{8D98FF82-C22E-E74D-BAC2-2C914F23FF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265536" cy="1022477"/>
          </a:xfrm>
          <a:prstGeom prst="rect">
            <a:avLst/>
          </a:prstGeom>
        </p:spPr>
      </p:pic>
      <p:pic>
        <p:nvPicPr>
          <p:cNvPr id="9" name="Graphic 8">
            <a:extLst>
              <a:ext uri="{FF2B5EF4-FFF2-40B4-BE49-F238E27FC236}">
                <a16:creationId xmlns:a16="http://schemas.microsoft.com/office/drawing/2014/main" id="{AD43E59F-D534-454C-A222-E33333D6DE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81928"/>
            <a:ext cx="12192000" cy="576072"/>
          </a:xfrm>
          <a:prstGeom prst="rect">
            <a:avLst/>
          </a:prstGeom>
        </p:spPr>
      </p:pic>
    </p:spTree>
    <p:extLst>
      <p:ext uri="{BB962C8B-B14F-4D97-AF65-F5344CB8AC3E}">
        <p14:creationId xmlns:p14="http://schemas.microsoft.com/office/powerpoint/2010/main" val="3777469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3BAEA-2FE6-084A-AB66-F7800706FF72}" type="datetime1">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7AAD20-ED16-42C0-8C46-A09995EC75E3}" type="slidenum">
              <a:rPr lang="en-US" smtClean="0"/>
              <a:t>‹#›</a:t>
            </a:fld>
            <a:endParaRPr lang="en-US"/>
          </a:p>
        </p:txBody>
      </p:sp>
      <p:pic>
        <p:nvPicPr>
          <p:cNvPr id="8" name="Picture 7" descr="A picture containing drawing&#10;&#10;Description automatically generated">
            <a:extLst>
              <a:ext uri="{FF2B5EF4-FFF2-40B4-BE49-F238E27FC236}">
                <a16:creationId xmlns:a16="http://schemas.microsoft.com/office/drawing/2014/main" id="{A1C5D6A1-5AF7-534B-B42B-FB77761C5AD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265536" cy="1022477"/>
          </a:xfrm>
          <a:prstGeom prst="rect">
            <a:avLst/>
          </a:prstGeom>
        </p:spPr>
      </p:pic>
      <p:pic>
        <p:nvPicPr>
          <p:cNvPr id="9" name="Graphic 8">
            <a:extLst>
              <a:ext uri="{FF2B5EF4-FFF2-40B4-BE49-F238E27FC236}">
                <a16:creationId xmlns:a16="http://schemas.microsoft.com/office/drawing/2014/main" id="{8AC39652-0AD3-BD41-82B5-AE70F8485C4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81928"/>
            <a:ext cx="12192000" cy="576072"/>
          </a:xfrm>
          <a:prstGeom prst="rect">
            <a:avLst/>
          </a:prstGeom>
        </p:spPr>
      </p:pic>
    </p:spTree>
    <p:extLst>
      <p:ext uri="{BB962C8B-B14F-4D97-AF65-F5344CB8AC3E}">
        <p14:creationId xmlns:p14="http://schemas.microsoft.com/office/powerpoint/2010/main" val="1002227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D7BCA0-9F07-1547-8283-AF63CE37AAC0}" type="datetime1">
              <a:rPr lang="en-US" smtClean="0"/>
              <a:t>11/20/2023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AAD20-ED16-42C0-8C46-A09995EC75E3}" type="slidenum">
              <a:rPr lang="en-US" smtClean="0"/>
              <a:t>‹#›</a:t>
            </a:fld>
            <a:endParaRPr lang="en-US"/>
          </a:p>
        </p:txBody>
      </p:sp>
    </p:spTree>
    <p:extLst>
      <p:ext uri="{BB962C8B-B14F-4D97-AF65-F5344CB8AC3E}">
        <p14:creationId xmlns:p14="http://schemas.microsoft.com/office/powerpoint/2010/main" val="10023115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1</a:t>
            </a:fld>
            <a:endParaRPr lang="en-US" b="1">
              <a:solidFill>
                <a:schemeClr val="bg1"/>
              </a:solidFill>
              <a:latin typeface="Arial" panose="020B0604020202020204" pitchFamily="34" charset="0"/>
              <a:cs typeface="Arial" panose="020B0604020202020204" pitchFamily="34" charset="0"/>
            </a:endParaRPr>
          </a:p>
        </p:txBody>
      </p:sp>
      <p:pic>
        <p:nvPicPr>
          <p:cNvPr id="3" name="Picture 2" descr="A picture containing red&#10;&#10;Description automatically generated">
            <a:extLst>
              <a:ext uri="{FF2B5EF4-FFF2-40B4-BE49-F238E27FC236}">
                <a16:creationId xmlns:a16="http://schemas.microsoft.com/office/drawing/2014/main" id="{7DD6B22F-1D91-A441-CCB9-5C85D5452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2704"/>
            <a:ext cx="12192000" cy="3208867"/>
          </a:xfrm>
          <a:prstGeom prst="rect">
            <a:avLst/>
          </a:prstGeom>
        </p:spPr>
      </p:pic>
      <p:sp>
        <p:nvSpPr>
          <p:cNvPr id="4" name="Title 1">
            <a:extLst>
              <a:ext uri="{FF2B5EF4-FFF2-40B4-BE49-F238E27FC236}">
                <a16:creationId xmlns:a16="http://schemas.microsoft.com/office/drawing/2014/main" id="{EB8B2DA7-456D-82A9-A947-6A7E20241D3A}"/>
              </a:ext>
            </a:extLst>
          </p:cNvPr>
          <p:cNvSpPr txBox="1">
            <a:spLocks/>
          </p:cNvSpPr>
          <p:nvPr/>
        </p:nvSpPr>
        <p:spPr>
          <a:xfrm>
            <a:off x="3496375" y="4592265"/>
            <a:ext cx="8695625" cy="8233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chemeClr val="accent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BC22395-9F42-3B1A-9E26-B1A03A930E09}"/>
              </a:ext>
            </a:extLst>
          </p:cNvPr>
          <p:cNvSpPr txBox="1">
            <a:spLocks/>
          </p:cNvSpPr>
          <p:nvPr/>
        </p:nvSpPr>
        <p:spPr>
          <a:xfrm>
            <a:off x="125316" y="2335670"/>
            <a:ext cx="11941368" cy="14781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50000"/>
              </a:lnSpc>
            </a:pPr>
            <a:r>
              <a:rPr lang="en-US" sz="3600" b="1" dirty="0" err="1">
                <a:solidFill>
                  <a:schemeClr val="bg1"/>
                </a:solidFill>
                <a:latin typeface="Arial" panose="020B0604020202020204" pitchFamily="34" charset="0"/>
                <a:cs typeface="Arial" panose="020B0604020202020204" pitchFamily="34" charset="0"/>
              </a:rPr>
              <a:t>Nghiệm</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thu</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đề</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tài</a:t>
            </a:r>
            <a:endParaRPr lang="en-US" sz="3600" b="1" dirty="0">
              <a:solidFill>
                <a:schemeClr val="bg1"/>
              </a:solidFill>
              <a:latin typeface="Arial" panose="020B0604020202020204" pitchFamily="34" charset="0"/>
              <a:cs typeface="Arial" panose="020B0604020202020204" pitchFamily="34" charset="0"/>
            </a:endParaRPr>
          </a:p>
          <a:p>
            <a:pPr algn="r">
              <a:lnSpc>
                <a:spcPct val="150000"/>
              </a:lnSpc>
            </a:pPr>
            <a:r>
              <a:rPr lang="vi-VN" sz="3600" b="1" dirty="0">
                <a:solidFill>
                  <a:schemeClr val="bg1"/>
                </a:solidFill>
                <a:latin typeface="Arial" panose="020B0604020202020204" pitchFamily="34" charset="0"/>
                <a:cs typeface="Arial" panose="020B0604020202020204" pitchFamily="34" charset="0"/>
              </a:rPr>
              <a:t>Xây dựng hệ thống điểm danh lớp học theo thời gian thực ứng dụng công nghệ nhận diện khuôn mặt</a:t>
            </a:r>
            <a:endParaRPr lang="en-US" sz="3600" b="1" dirty="0">
              <a:solidFill>
                <a:schemeClr val="bg1"/>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E3E0DC4C-D5CC-869D-023F-FDEF01A7A9E8}"/>
              </a:ext>
            </a:extLst>
          </p:cNvPr>
          <p:cNvSpPr txBox="1">
            <a:spLocks/>
          </p:cNvSpPr>
          <p:nvPr/>
        </p:nvSpPr>
        <p:spPr>
          <a:xfrm>
            <a:off x="4755324" y="6280915"/>
            <a:ext cx="4923935" cy="8233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Arial" panose="020B0604020202020204" pitchFamily="34" charset="0"/>
                <a:cs typeface="Arial" panose="020B0604020202020204" pitchFamily="34" charset="0"/>
              </a:rPr>
              <a:t>03-2023-HV-CNTT1-RD</a:t>
            </a:r>
          </a:p>
        </p:txBody>
      </p:sp>
      <p:sp>
        <p:nvSpPr>
          <p:cNvPr id="10" name="Title 1">
            <a:extLst>
              <a:ext uri="{FF2B5EF4-FFF2-40B4-BE49-F238E27FC236}">
                <a16:creationId xmlns:a16="http://schemas.microsoft.com/office/drawing/2014/main" id="{688775E4-A0B6-9F18-2AB8-F5ECCFC16DC1}"/>
              </a:ext>
            </a:extLst>
          </p:cNvPr>
          <p:cNvSpPr txBox="1">
            <a:spLocks/>
          </p:cNvSpPr>
          <p:nvPr/>
        </p:nvSpPr>
        <p:spPr>
          <a:xfrm>
            <a:off x="4165446" y="4688708"/>
            <a:ext cx="4923935" cy="8233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err="1">
                <a:latin typeface="Arial" panose="020B0604020202020204" pitchFamily="34" charset="0"/>
                <a:cs typeface="Arial" panose="020B0604020202020204" pitchFamily="34" charset="0"/>
              </a:rPr>
              <a:t>Chủ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Nguyễn</a:t>
            </a:r>
            <a:r>
              <a:rPr lang="en-US" sz="2400" dirty="0">
                <a:latin typeface="Arial" panose="020B0604020202020204" pitchFamily="34" charset="0"/>
                <a:cs typeface="Arial" panose="020B0604020202020204" pitchFamily="34" charset="0"/>
              </a:rPr>
              <a:t> Văn </a:t>
            </a:r>
            <a:r>
              <a:rPr lang="en-US" sz="2400" dirty="0" err="1">
                <a:latin typeface="Arial" panose="020B0604020202020204" pitchFamily="34" charset="0"/>
                <a:cs typeface="Arial" panose="020B0604020202020204" pitchFamily="34" charset="0"/>
              </a:rPr>
              <a:t>Tiến</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422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10</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Công</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nghệ</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sử</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dụng</a:t>
            </a:r>
            <a:endParaRPr lang="en-US" sz="3200" b="1" dirty="0">
              <a:solidFill>
                <a:schemeClr val="bg1"/>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4B5D56FF-DA6F-4B26-3AD6-BD94F60FCC55}"/>
              </a:ext>
            </a:extLst>
          </p:cNvPr>
          <p:cNvSpPr>
            <a:spLocks noGrp="1"/>
          </p:cNvSpPr>
          <p:nvPr>
            <p:ph idx="1"/>
          </p:nvPr>
        </p:nvSpPr>
        <p:spPr>
          <a:xfrm>
            <a:off x="141642" y="1044643"/>
            <a:ext cx="11908716" cy="5205549"/>
          </a:xfrm>
        </p:spPr>
        <p:txBody>
          <a:bodyPr>
            <a:noAutofit/>
          </a:bodyPr>
          <a:lstStyle/>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Face Detection: SCRFD (SCRFD_10G)</a:t>
            </a:r>
          </a:p>
          <a:p>
            <a:pPr marL="0" indent="0" algn="just">
              <a:lnSpc>
                <a:spcPct val="100000"/>
              </a:lnSpc>
              <a:spcBef>
                <a:spcPts val="600"/>
              </a:spcBef>
              <a:buNone/>
            </a:pP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Face Recognition: ResNet50@WebFace600K + </a:t>
            </a:r>
            <a:r>
              <a:rPr lang="en-US" altLang="en-US" dirty="0" err="1">
                <a:latin typeface="Tahoma" panose="020B0604030504040204" pitchFamily="34" charset="0"/>
                <a:ea typeface="Tahoma" panose="020B0604030504040204" pitchFamily="34" charset="0"/>
                <a:cs typeface="Tahoma" panose="020B0604030504040204" pitchFamily="34" charset="0"/>
              </a:rPr>
              <a:t>ArcFace</a:t>
            </a:r>
            <a:r>
              <a:rPr lang="en-US" altLang="en-US" dirty="0">
                <a:latin typeface="Tahoma" panose="020B0604030504040204" pitchFamily="34" charset="0"/>
                <a:ea typeface="Tahoma" panose="020B0604030504040204" pitchFamily="34" charset="0"/>
                <a:cs typeface="Tahoma" panose="020B0604030504040204" pitchFamily="34" charset="0"/>
              </a:rPr>
              <a:t> loss function</a:t>
            </a:r>
          </a:p>
          <a:p>
            <a:pPr marL="0" indent="0" algn="just">
              <a:lnSpc>
                <a:spcPct val="100000"/>
              </a:lnSpc>
              <a:spcBef>
                <a:spcPts val="600"/>
              </a:spcBef>
              <a:buNone/>
            </a:pP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FAS: Silent Face Anti Spoofing (MiniFASNetV2 	0.081G 	0.435M)</a:t>
            </a:r>
          </a:p>
          <a:p>
            <a:pPr marL="0" indent="0" algn="just">
              <a:lnSpc>
                <a:spcPct val="100000"/>
              </a:lnSpc>
              <a:spcBef>
                <a:spcPts val="600"/>
              </a:spcBef>
              <a:buNone/>
            </a:pP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Search identities: </a:t>
            </a:r>
            <a:r>
              <a:rPr lang="en-US" altLang="en-US" dirty="0" err="1">
                <a:latin typeface="Tahoma" panose="020B0604030504040204" pitchFamily="34" charset="0"/>
                <a:ea typeface="Tahoma" panose="020B0604030504040204" pitchFamily="34" charset="0"/>
                <a:cs typeface="Tahoma" panose="020B0604030504040204" pitchFamily="34" charset="0"/>
              </a:rPr>
              <a:t>Faiss</a:t>
            </a:r>
            <a:r>
              <a:rPr lang="en-US" altLang="en-US" dirty="0">
                <a:latin typeface="Tahoma" panose="020B0604030504040204" pitchFamily="34" charset="0"/>
                <a:ea typeface="Tahoma" panose="020B0604030504040204" pitchFamily="34" charset="0"/>
                <a:cs typeface="Tahoma" panose="020B0604030504040204" pitchFamily="34" charset="0"/>
              </a:rPr>
              <a:t> (Facebook research)</a:t>
            </a:r>
          </a:p>
          <a:p>
            <a:pPr marL="0" indent="0" algn="just">
              <a:lnSpc>
                <a:spcPct val="100000"/>
              </a:lnSpc>
              <a:spcBef>
                <a:spcPts val="600"/>
              </a:spcBef>
              <a:buNone/>
            </a:pP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err="1">
                <a:latin typeface="Tahoma" panose="020B0604030504040204" pitchFamily="34" charset="0"/>
                <a:ea typeface="Tahoma" panose="020B0604030504040204" pitchFamily="34" charset="0"/>
                <a:cs typeface="Tahoma" panose="020B0604030504040204" pitchFamily="34" charset="0"/>
              </a:rPr>
              <a:t>MediaMTX</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rtsp</a:t>
            </a:r>
            <a:r>
              <a:rPr lang="en-US" altLang="en-US" dirty="0">
                <a:latin typeface="Tahoma" panose="020B0604030504040204" pitchFamily="34" charset="0"/>
                <a:ea typeface="Tahoma" panose="020B0604030504040204" pitchFamily="34" charset="0"/>
                <a:cs typeface="Tahoma" panose="020B0604030504040204" pitchFamily="34" charset="0"/>
              </a:rPr>
              <a:t>-simple-server) </a:t>
            </a:r>
          </a:p>
          <a:p>
            <a:pPr marL="0" indent="0" algn="just">
              <a:lnSpc>
                <a:spcPct val="100000"/>
              </a:lnSpc>
              <a:spcBef>
                <a:spcPts val="600"/>
              </a:spcBef>
              <a:buNone/>
            </a:pP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endParaRPr lang="vi-VN" alt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0911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11</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Một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số</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kết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quả</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đạt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được</a:t>
            </a:r>
            <a:endParaRPr lang="en-US" sz="3200" b="1" dirty="0">
              <a:solidFill>
                <a:schemeClr val="bg1"/>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4B5D56FF-DA6F-4B26-3AD6-BD94F60FCC55}"/>
              </a:ext>
            </a:extLst>
          </p:cNvPr>
          <p:cNvSpPr>
            <a:spLocks noGrp="1"/>
          </p:cNvSpPr>
          <p:nvPr>
            <p:ph idx="1"/>
          </p:nvPr>
        </p:nvSpPr>
        <p:spPr>
          <a:xfrm>
            <a:off x="141642" y="1044643"/>
            <a:ext cx="11908716" cy="5205549"/>
          </a:xfrm>
        </p:spPr>
        <p:txBody>
          <a:bodyPr>
            <a:noAutofit/>
          </a:bodyPr>
          <a:lstStyle/>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Face Recognition</a:t>
            </a:r>
          </a:p>
          <a:p>
            <a:pPr marL="0" indent="0" algn="just">
              <a:lnSpc>
                <a:spcPct val="100000"/>
              </a:lnSpc>
              <a:spcBef>
                <a:spcPts val="600"/>
              </a:spcBef>
              <a:buNone/>
            </a:pP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Face Detection</a:t>
            </a:r>
            <a:endParaRPr lang="vi-VN" altLang="en-US"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 name="Table 1">
            <a:extLst>
              <a:ext uri="{FF2B5EF4-FFF2-40B4-BE49-F238E27FC236}">
                <a16:creationId xmlns:a16="http://schemas.microsoft.com/office/drawing/2014/main" id="{564C825F-1F40-443E-BCE1-B45C0222E6CA}"/>
              </a:ext>
            </a:extLst>
          </p:cNvPr>
          <p:cNvGraphicFramePr>
            <a:graphicFrameLocks noGrp="1"/>
          </p:cNvGraphicFramePr>
          <p:nvPr>
            <p:extLst>
              <p:ext uri="{D42A27DB-BD31-4B8C-83A1-F6EECF244321}">
                <p14:modId xmlns:p14="http://schemas.microsoft.com/office/powerpoint/2010/main" val="2152667032"/>
              </p:ext>
            </p:extLst>
          </p:nvPr>
        </p:nvGraphicFramePr>
        <p:xfrm>
          <a:off x="741381" y="1809424"/>
          <a:ext cx="10515600" cy="1005840"/>
        </p:xfrm>
        <a:graphic>
          <a:graphicData uri="http://schemas.openxmlformats.org/drawingml/2006/table">
            <a:tbl>
              <a:tblPr/>
              <a:tblGrid>
                <a:gridCol w="1051560">
                  <a:extLst>
                    <a:ext uri="{9D8B030D-6E8A-4147-A177-3AD203B41FA5}">
                      <a16:colId xmlns:a16="http://schemas.microsoft.com/office/drawing/2014/main" val="2056714162"/>
                    </a:ext>
                  </a:extLst>
                </a:gridCol>
                <a:gridCol w="1051560">
                  <a:extLst>
                    <a:ext uri="{9D8B030D-6E8A-4147-A177-3AD203B41FA5}">
                      <a16:colId xmlns:a16="http://schemas.microsoft.com/office/drawing/2014/main" val="4001929387"/>
                    </a:ext>
                  </a:extLst>
                </a:gridCol>
                <a:gridCol w="1051560">
                  <a:extLst>
                    <a:ext uri="{9D8B030D-6E8A-4147-A177-3AD203B41FA5}">
                      <a16:colId xmlns:a16="http://schemas.microsoft.com/office/drawing/2014/main" val="1809964907"/>
                    </a:ext>
                  </a:extLst>
                </a:gridCol>
                <a:gridCol w="1051560">
                  <a:extLst>
                    <a:ext uri="{9D8B030D-6E8A-4147-A177-3AD203B41FA5}">
                      <a16:colId xmlns:a16="http://schemas.microsoft.com/office/drawing/2014/main" val="238304608"/>
                    </a:ext>
                  </a:extLst>
                </a:gridCol>
                <a:gridCol w="1051560">
                  <a:extLst>
                    <a:ext uri="{9D8B030D-6E8A-4147-A177-3AD203B41FA5}">
                      <a16:colId xmlns:a16="http://schemas.microsoft.com/office/drawing/2014/main" val="1372180712"/>
                    </a:ext>
                  </a:extLst>
                </a:gridCol>
                <a:gridCol w="1051560">
                  <a:extLst>
                    <a:ext uri="{9D8B030D-6E8A-4147-A177-3AD203B41FA5}">
                      <a16:colId xmlns:a16="http://schemas.microsoft.com/office/drawing/2014/main" val="1423018543"/>
                    </a:ext>
                  </a:extLst>
                </a:gridCol>
                <a:gridCol w="1051560">
                  <a:extLst>
                    <a:ext uri="{9D8B030D-6E8A-4147-A177-3AD203B41FA5}">
                      <a16:colId xmlns:a16="http://schemas.microsoft.com/office/drawing/2014/main" val="3842512501"/>
                    </a:ext>
                  </a:extLst>
                </a:gridCol>
                <a:gridCol w="1051560">
                  <a:extLst>
                    <a:ext uri="{9D8B030D-6E8A-4147-A177-3AD203B41FA5}">
                      <a16:colId xmlns:a16="http://schemas.microsoft.com/office/drawing/2014/main" val="3237200697"/>
                    </a:ext>
                  </a:extLst>
                </a:gridCol>
                <a:gridCol w="1051560">
                  <a:extLst>
                    <a:ext uri="{9D8B030D-6E8A-4147-A177-3AD203B41FA5}">
                      <a16:colId xmlns:a16="http://schemas.microsoft.com/office/drawing/2014/main" val="4134991193"/>
                    </a:ext>
                  </a:extLst>
                </a:gridCol>
                <a:gridCol w="1051560">
                  <a:extLst>
                    <a:ext uri="{9D8B030D-6E8A-4147-A177-3AD203B41FA5}">
                      <a16:colId xmlns:a16="http://schemas.microsoft.com/office/drawing/2014/main" val="1548731067"/>
                    </a:ext>
                  </a:extLst>
                </a:gridCol>
              </a:tblGrid>
              <a:tr h="0">
                <a:tc>
                  <a:txBody>
                    <a:bodyPr/>
                    <a:lstStyle/>
                    <a:p>
                      <a:pPr algn="l"/>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MR-ALL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African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Caucasian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South Asian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East Asian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LFW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CFP-FP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AgeDB-30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IJB-C(E4)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171988"/>
                  </a:ext>
                </a:extLst>
              </a:tr>
              <a:tr h="0">
                <a:tc>
                  <a:txBody>
                    <a:bodyPr/>
                    <a:lstStyle/>
                    <a:p>
                      <a:pPr algn="l"/>
                      <a:r>
                        <a:rPr lang="en-US" dirty="0"/>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90.29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94.70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74.96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99.83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99.33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98.23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97.25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161950"/>
                  </a:ext>
                </a:extLst>
              </a:tr>
            </a:tbl>
          </a:graphicData>
        </a:graphic>
      </p:graphicFrame>
      <p:graphicFrame>
        <p:nvGraphicFramePr>
          <p:cNvPr id="4" name="Table 3">
            <a:extLst>
              <a:ext uri="{FF2B5EF4-FFF2-40B4-BE49-F238E27FC236}">
                <a16:creationId xmlns:a16="http://schemas.microsoft.com/office/drawing/2014/main" id="{641BC221-F56A-38D7-2660-C2562064EDA5}"/>
              </a:ext>
            </a:extLst>
          </p:cNvPr>
          <p:cNvGraphicFramePr>
            <a:graphicFrameLocks noGrp="1"/>
          </p:cNvGraphicFramePr>
          <p:nvPr>
            <p:extLst>
              <p:ext uri="{D42A27DB-BD31-4B8C-83A1-F6EECF244321}">
                <p14:modId xmlns:p14="http://schemas.microsoft.com/office/powerpoint/2010/main" val="169343371"/>
              </p:ext>
            </p:extLst>
          </p:nvPr>
        </p:nvGraphicFramePr>
        <p:xfrm>
          <a:off x="1396840" y="3718711"/>
          <a:ext cx="8585360" cy="2584560"/>
        </p:xfrm>
        <a:graphic>
          <a:graphicData uri="http://schemas.openxmlformats.org/drawingml/2006/table">
            <a:tbl>
              <a:tblPr/>
              <a:tblGrid>
                <a:gridCol w="1226480">
                  <a:extLst>
                    <a:ext uri="{9D8B030D-6E8A-4147-A177-3AD203B41FA5}">
                      <a16:colId xmlns:a16="http://schemas.microsoft.com/office/drawing/2014/main" val="1701714543"/>
                    </a:ext>
                  </a:extLst>
                </a:gridCol>
                <a:gridCol w="1226480">
                  <a:extLst>
                    <a:ext uri="{9D8B030D-6E8A-4147-A177-3AD203B41FA5}">
                      <a16:colId xmlns:a16="http://schemas.microsoft.com/office/drawing/2014/main" val="1241942388"/>
                    </a:ext>
                  </a:extLst>
                </a:gridCol>
                <a:gridCol w="1226480">
                  <a:extLst>
                    <a:ext uri="{9D8B030D-6E8A-4147-A177-3AD203B41FA5}">
                      <a16:colId xmlns:a16="http://schemas.microsoft.com/office/drawing/2014/main" val="3538303447"/>
                    </a:ext>
                  </a:extLst>
                </a:gridCol>
                <a:gridCol w="1226480">
                  <a:extLst>
                    <a:ext uri="{9D8B030D-6E8A-4147-A177-3AD203B41FA5}">
                      <a16:colId xmlns:a16="http://schemas.microsoft.com/office/drawing/2014/main" val="3261483168"/>
                    </a:ext>
                  </a:extLst>
                </a:gridCol>
                <a:gridCol w="1226480">
                  <a:extLst>
                    <a:ext uri="{9D8B030D-6E8A-4147-A177-3AD203B41FA5}">
                      <a16:colId xmlns:a16="http://schemas.microsoft.com/office/drawing/2014/main" val="559621704"/>
                    </a:ext>
                  </a:extLst>
                </a:gridCol>
                <a:gridCol w="1226480">
                  <a:extLst>
                    <a:ext uri="{9D8B030D-6E8A-4147-A177-3AD203B41FA5}">
                      <a16:colId xmlns:a16="http://schemas.microsoft.com/office/drawing/2014/main" val="939147605"/>
                    </a:ext>
                  </a:extLst>
                </a:gridCol>
                <a:gridCol w="1226480">
                  <a:extLst>
                    <a:ext uri="{9D8B030D-6E8A-4147-A177-3AD203B41FA5}">
                      <a16:colId xmlns:a16="http://schemas.microsoft.com/office/drawing/2014/main" val="3346055766"/>
                    </a:ext>
                  </a:extLst>
                </a:gridCol>
              </a:tblGrid>
              <a:tr h="341281">
                <a:tc>
                  <a:txBody>
                    <a:bodyPr/>
                    <a:lstStyle/>
                    <a:p>
                      <a:pPr algn="ctr"/>
                      <a:r>
                        <a:rPr lang="en-US" sz="1700" dirty="0"/>
                        <a:t>Name</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Easy</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Medium</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Hard</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FLOPs</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Params(M)</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Infer(ms)</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3438383"/>
                  </a:ext>
                </a:extLst>
              </a:tr>
              <a:tr h="597242">
                <a:tc>
                  <a:txBody>
                    <a:bodyPr/>
                    <a:lstStyle/>
                    <a:p>
                      <a:pPr algn="ctr"/>
                      <a:r>
                        <a:rPr lang="en-US" sz="1700"/>
                        <a:t>SCRFD_500M</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90.57</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88.12</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68.51</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500M</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0.57</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3.6</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298609"/>
                  </a:ext>
                </a:extLst>
              </a:tr>
              <a:tr h="341281">
                <a:tc>
                  <a:txBody>
                    <a:bodyPr/>
                    <a:lstStyle/>
                    <a:p>
                      <a:pPr algn="ctr"/>
                      <a:r>
                        <a:rPr lang="en-US" sz="1700"/>
                        <a:t>SCRFD_1G</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92.38</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90.57</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74.80</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1G</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0.64</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4.1</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749403"/>
                  </a:ext>
                </a:extLst>
              </a:tr>
              <a:tr h="597242">
                <a:tc>
                  <a:txBody>
                    <a:bodyPr/>
                    <a:lstStyle/>
                    <a:p>
                      <a:pPr algn="ctr"/>
                      <a:r>
                        <a:rPr lang="en-US" sz="1700"/>
                        <a:t>SCRFD_2.5G</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93.78</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92.16</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77.87</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2.5G</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0.67</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4.2</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2032787"/>
                  </a:ext>
                </a:extLst>
              </a:tr>
              <a:tr h="341281">
                <a:tc>
                  <a:txBody>
                    <a:bodyPr/>
                    <a:lstStyle/>
                    <a:p>
                      <a:pPr algn="ctr"/>
                      <a:r>
                        <a:rPr lang="en-US" sz="1700" b="1"/>
                        <a:t>SCRFD_10G</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b="1"/>
                        <a:t>95.16</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b="1"/>
                        <a:t>93.87</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b="1"/>
                        <a:t>83.05</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b="1"/>
                        <a:t>10G</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b="1"/>
                        <a:t>3.86</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b="1" dirty="0"/>
                        <a:t>4.9</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0074822"/>
                  </a:ext>
                </a:extLst>
              </a:tr>
              <a:tr h="341281">
                <a:tc>
                  <a:txBody>
                    <a:bodyPr/>
                    <a:lstStyle/>
                    <a:p>
                      <a:pPr algn="ctr"/>
                      <a:r>
                        <a:rPr lang="en-US" sz="1700"/>
                        <a:t>SCRFD_34G</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96.06</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94.92</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85.29</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34G</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9.80</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dirty="0"/>
                        <a:t>11.7</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177816"/>
                  </a:ext>
                </a:extLst>
              </a:tr>
            </a:tbl>
          </a:graphicData>
        </a:graphic>
      </p:graphicFrame>
    </p:spTree>
    <p:extLst>
      <p:ext uri="{BB962C8B-B14F-4D97-AF65-F5344CB8AC3E}">
        <p14:creationId xmlns:p14="http://schemas.microsoft.com/office/powerpoint/2010/main" val="106366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12</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Một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số</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kết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quả</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đạt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được</a:t>
            </a:r>
            <a:endParaRPr lang="en-US" sz="3200" b="1"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BA56610-9642-F680-D2C9-0E37B85BC59E}"/>
              </a:ext>
            </a:extLst>
          </p:cNvPr>
          <p:cNvPicPr>
            <a:picLocks noChangeAspect="1"/>
          </p:cNvPicPr>
          <p:nvPr/>
        </p:nvPicPr>
        <p:blipFill>
          <a:blip r:embed="rId3"/>
          <a:stretch>
            <a:fillRect/>
          </a:stretch>
        </p:blipFill>
        <p:spPr>
          <a:xfrm>
            <a:off x="1668060" y="739923"/>
            <a:ext cx="8314140" cy="5616427"/>
          </a:xfrm>
          <a:prstGeom prst="rect">
            <a:avLst/>
          </a:prstGeom>
        </p:spPr>
      </p:pic>
    </p:spTree>
    <p:extLst>
      <p:ext uri="{BB962C8B-B14F-4D97-AF65-F5344CB8AC3E}">
        <p14:creationId xmlns:p14="http://schemas.microsoft.com/office/powerpoint/2010/main" val="1088040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13</a:t>
            </a:fld>
            <a:endParaRPr lang="en-US" b="1">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D08F2FC-F66F-F143-C7B4-847794E8E232}"/>
              </a:ext>
            </a:extLst>
          </p:cNvPr>
          <p:cNvPicPr>
            <a:picLocks noChangeAspect="1"/>
          </p:cNvPicPr>
          <p:nvPr/>
        </p:nvPicPr>
        <p:blipFill>
          <a:blip r:embed="rId3"/>
          <a:stretch>
            <a:fillRect/>
          </a:stretch>
        </p:blipFill>
        <p:spPr>
          <a:xfrm>
            <a:off x="4409431" y="183615"/>
            <a:ext cx="7102455" cy="6172735"/>
          </a:xfrm>
          <a:prstGeom prst="rect">
            <a:avLst/>
          </a:prstGeom>
        </p:spPr>
      </p:pic>
    </p:spTree>
    <p:extLst>
      <p:ext uri="{BB962C8B-B14F-4D97-AF65-F5344CB8AC3E}">
        <p14:creationId xmlns:p14="http://schemas.microsoft.com/office/powerpoint/2010/main" val="2596084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14</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Một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số</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kết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quả</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đạt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được</a:t>
            </a:r>
            <a:endParaRPr lang="en-US" sz="3200" b="1" dirty="0">
              <a:solidFill>
                <a:schemeClr val="bg1"/>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4B5D56FF-DA6F-4B26-3AD6-BD94F60FCC55}"/>
              </a:ext>
            </a:extLst>
          </p:cNvPr>
          <p:cNvSpPr>
            <a:spLocks noGrp="1"/>
          </p:cNvSpPr>
          <p:nvPr>
            <p:ph idx="1"/>
          </p:nvPr>
        </p:nvSpPr>
        <p:spPr>
          <a:xfrm>
            <a:off x="141642" y="1044643"/>
            <a:ext cx="11908716" cy="5205549"/>
          </a:xfrm>
        </p:spPr>
        <p:txBody>
          <a:bodyPr>
            <a:noAutofit/>
          </a:bodyPr>
          <a:lstStyle/>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 + </a:t>
            </a:r>
            <a:r>
              <a:rPr lang="en-US" altLang="en-US" dirty="0" err="1">
                <a:latin typeface="Tahoma" panose="020B0604030504040204" pitchFamily="34" charset="0"/>
                <a:ea typeface="Tahoma" panose="020B0604030504040204" pitchFamily="34" charset="0"/>
                <a:cs typeface="Tahoma" panose="020B0604030504040204" pitchFamily="34" charset="0"/>
              </a:rPr>
              <a:t>Đã</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xây</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dựng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các</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mô</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đun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phần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mềm</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theo</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đăng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ký</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đề</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tài</a:t>
            </a: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 + </a:t>
            </a:r>
            <a:r>
              <a:rPr lang="en-US" altLang="en-US" dirty="0" err="1">
                <a:latin typeface="Tahoma" panose="020B0604030504040204" pitchFamily="34" charset="0"/>
                <a:ea typeface="Tahoma" panose="020B0604030504040204" pitchFamily="34" charset="0"/>
                <a:cs typeface="Tahoma" panose="020B0604030504040204" pitchFamily="34" charset="0"/>
              </a:rPr>
              <a:t>Đã</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thử</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nghiệm</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lưu</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trữ</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trên</a:t>
            </a:r>
            <a:r>
              <a:rPr lang="en-US" altLang="en-US" dirty="0">
                <a:latin typeface="Tahoma" panose="020B0604030504040204" pitchFamily="34" charset="0"/>
                <a:ea typeface="Tahoma" panose="020B0604030504040204" pitchFamily="34" charset="0"/>
                <a:cs typeface="Tahoma" panose="020B0604030504040204" pitchFamily="34" charset="0"/>
              </a:rPr>
              <a:t> 12.000 </a:t>
            </a:r>
            <a:r>
              <a:rPr lang="en-US" altLang="en-US" dirty="0" err="1">
                <a:latin typeface="Tahoma" panose="020B0604030504040204" pitchFamily="34" charset="0"/>
                <a:ea typeface="Tahoma" panose="020B0604030504040204" pitchFamily="34" charset="0"/>
                <a:cs typeface="Tahoma" panose="020B0604030504040204" pitchFamily="34" charset="0"/>
              </a:rPr>
              <a:t>dữ</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liệu</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khuôn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mặt</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vào</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hệ</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thống</a:t>
            </a: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 + </a:t>
            </a:r>
            <a:r>
              <a:rPr lang="en-US" altLang="en-US" dirty="0" err="1">
                <a:latin typeface="Tahoma" panose="020B0604030504040204" pitchFamily="34" charset="0"/>
                <a:ea typeface="Tahoma" panose="020B0604030504040204" pitchFamily="34" charset="0"/>
                <a:cs typeface="Tahoma" panose="020B0604030504040204" pitchFamily="34" charset="0"/>
              </a:rPr>
              <a:t>Đã</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thử</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nghiệm</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tại</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một</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số</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lớp</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học</a:t>
            </a:r>
            <a:r>
              <a:rPr lang="en-US" altLang="en-US" dirty="0">
                <a:latin typeface="Tahoma" panose="020B0604030504040204" pitchFamily="34" charset="0"/>
                <a:ea typeface="Tahoma" panose="020B0604030504040204" pitchFamily="34" charset="0"/>
                <a:cs typeface="Tahoma" panose="020B0604030504040204" pitchFamily="34" charset="0"/>
              </a:rPr>
              <a:t> Tin </a:t>
            </a:r>
            <a:r>
              <a:rPr lang="en-US" altLang="en-US" dirty="0" err="1">
                <a:latin typeface="Tahoma" panose="020B0604030504040204" pitchFamily="34" charset="0"/>
                <a:ea typeface="Tahoma" panose="020B0604030504040204" pitchFamily="34" charset="0"/>
                <a:cs typeface="Tahoma" panose="020B0604030504040204" pitchFamily="34" charset="0"/>
              </a:rPr>
              <a:t>học</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cơ</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sở</a:t>
            </a:r>
            <a:r>
              <a:rPr lang="en-US" altLang="en-US" dirty="0">
                <a:latin typeface="Tahoma" panose="020B0604030504040204" pitchFamily="34" charset="0"/>
                <a:ea typeface="Tahoma" panose="020B0604030504040204" pitchFamily="34" charset="0"/>
                <a:cs typeface="Tahoma" panose="020B0604030504040204" pitchFamily="34" charset="0"/>
              </a:rPr>
              <a:t> 2, </a:t>
            </a:r>
            <a:r>
              <a:rPr lang="en-US" altLang="en-US" dirty="0" err="1">
                <a:latin typeface="Tahoma" panose="020B0604030504040204" pitchFamily="34" charset="0"/>
                <a:ea typeface="Tahoma" panose="020B0604030504040204" pitchFamily="34" charset="0"/>
                <a:cs typeface="Tahoma" panose="020B0604030504040204" pitchFamily="34" charset="0"/>
              </a:rPr>
              <a:t>Ngôn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ngữ</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lập</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trình</a:t>
            </a:r>
            <a:r>
              <a:rPr lang="en-US" altLang="en-US" dirty="0">
                <a:latin typeface="Tahoma" panose="020B0604030504040204" pitchFamily="34" charset="0"/>
                <a:ea typeface="Tahoma" panose="020B0604030504040204" pitchFamily="34" charset="0"/>
                <a:cs typeface="Tahoma" panose="020B0604030504040204" pitchFamily="34" charset="0"/>
              </a:rPr>
              <a:t> C++, </a:t>
            </a:r>
            <a:r>
              <a:rPr lang="en-US" altLang="en-US" dirty="0" err="1">
                <a:latin typeface="Tahoma" panose="020B0604030504040204" pitchFamily="34" charset="0"/>
                <a:ea typeface="Tahoma" panose="020B0604030504040204" pitchFamily="34" charset="0"/>
                <a:cs typeface="Tahoma" panose="020B0604030504040204" pitchFamily="34" charset="0"/>
              </a:rPr>
              <a:t>Cấu</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trúc</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dữ</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liệu</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và</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giải</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thuật</a:t>
            </a: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endParaRPr lang="vi-VN" altLang="en-US"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 name="Table 1">
            <a:extLst>
              <a:ext uri="{FF2B5EF4-FFF2-40B4-BE49-F238E27FC236}">
                <a16:creationId xmlns:a16="http://schemas.microsoft.com/office/drawing/2014/main" id="{3C944BF2-6878-4B54-FA63-EB3256146BF3}"/>
              </a:ext>
            </a:extLst>
          </p:cNvPr>
          <p:cNvGraphicFramePr>
            <a:graphicFrameLocks noGrp="1"/>
          </p:cNvGraphicFramePr>
          <p:nvPr>
            <p:extLst>
              <p:ext uri="{D42A27DB-BD31-4B8C-83A1-F6EECF244321}">
                <p14:modId xmlns:p14="http://schemas.microsoft.com/office/powerpoint/2010/main" val="4157382286"/>
              </p:ext>
            </p:extLst>
          </p:nvPr>
        </p:nvGraphicFramePr>
        <p:xfrm>
          <a:off x="838200" y="2994751"/>
          <a:ext cx="10515600" cy="3177364"/>
        </p:xfrm>
        <a:graphic>
          <a:graphicData uri="http://schemas.openxmlformats.org/drawingml/2006/table">
            <a:tbl>
              <a:tblPr firstRow="1" firstCol="1" bandRow="1">
                <a:tableStyleId>{2D5ABB26-0587-4C30-8999-92F81FD0307C}</a:tableStyleId>
              </a:tblPr>
              <a:tblGrid>
                <a:gridCol w="8852544">
                  <a:extLst>
                    <a:ext uri="{9D8B030D-6E8A-4147-A177-3AD203B41FA5}">
                      <a16:colId xmlns:a16="http://schemas.microsoft.com/office/drawing/2014/main" val="1038158606"/>
                    </a:ext>
                  </a:extLst>
                </a:gridCol>
                <a:gridCol w="1663056">
                  <a:extLst>
                    <a:ext uri="{9D8B030D-6E8A-4147-A177-3AD203B41FA5}">
                      <a16:colId xmlns:a16="http://schemas.microsoft.com/office/drawing/2014/main" val="2055790226"/>
                    </a:ext>
                  </a:extLst>
                </a:gridCol>
              </a:tblGrid>
              <a:tr h="427194">
                <a:tc>
                  <a:txBody>
                    <a:bodyPr/>
                    <a:lstStyle/>
                    <a:p>
                      <a:pPr marL="0" marR="0">
                        <a:spcBef>
                          <a:spcPts val="0"/>
                        </a:spcBef>
                        <a:spcAft>
                          <a:spcPts val="0"/>
                        </a:spcAft>
                      </a:pPr>
                      <a:r>
                        <a:rPr lang="en-US" sz="3200">
                          <a:effectLst/>
                        </a:rPr>
                        <a:t>Số môn học thử nghiệm</a:t>
                      </a:r>
                      <a:endParaRPr lang="en-US" sz="32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3</a:t>
                      </a:r>
                      <a:endParaRPr lang="en-US" sz="32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9672809"/>
                  </a:ext>
                </a:extLst>
              </a:tr>
              <a:tr h="427194">
                <a:tc>
                  <a:txBody>
                    <a:bodyPr/>
                    <a:lstStyle/>
                    <a:p>
                      <a:pPr marL="0" marR="0">
                        <a:spcBef>
                          <a:spcPts val="0"/>
                        </a:spcBef>
                        <a:spcAft>
                          <a:spcPts val="0"/>
                        </a:spcAft>
                      </a:pPr>
                      <a:r>
                        <a:rPr lang="en-US" sz="3200">
                          <a:effectLst/>
                        </a:rPr>
                        <a:t>Số nhóm thử nghiệm</a:t>
                      </a:r>
                      <a:endParaRPr lang="en-US" sz="32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16</a:t>
                      </a:r>
                      <a:endParaRPr lang="en-US" sz="32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5291319"/>
                  </a:ext>
                </a:extLst>
              </a:tr>
              <a:tr h="494311">
                <a:tc>
                  <a:txBody>
                    <a:bodyPr/>
                    <a:lstStyle/>
                    <a:p>
                      <a:pPr marL="0" marR="0">
                        <a:spcBef>
                          <a:spcPts val="0"/>
                        </a:spcBef>
                        <a:spcAft>
                          <a:spcPts val="0"/>
                        </a:spcAft>
                      </a:pPr>
                      <a:r>
                        <a:rPr lang="en-US" sz="3200">
                          <a:effectLst/>
                        </a:rPr>
                        <a:t>Số ca điểm danh đã thử nghiệm (bao gồm ca thi)</a:t>
                      </a:r>
                      <a:endParaRPr lang="en-US" sz="32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78</a:t>
                      </a:r>
                      <a:endParaRPr lang="en-US" sz="32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8351044"/>
                  </a:ext>
                </a:extLst>
              </a:tr>
              <a:tr h="427194">
                <a:tc>
                  <a:txBody>
                    <a:bodyPr/>
                    <a:lstStyle/>
                    <a:p>
                      <a:pPr marL="0" marR="0">
                        <a:spcBef>
                          <a:spcPts val="0"/>
                        </a:spcBef>
                        <a:spcAft>
                          <a:spcPts val="0"/>
                        </a:spcAft>
                      </a:pPr>
                      <a:r>
                        <a:rPr lang="en-US" sz="3200">
                          <a:effectLst/>
                        </a:rPr>
                        <a:t>Số sinh viên thử nghiệm</a:t>
                      </a:r>
                      <a:endParaRPr lang="en-US" sz="32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1,184</a:t>
                      </a:r>
                      <a:endParaRPr lang="en-US" sz="32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170222"/>
                  </a:ext>
                </a:extLst>
              </a:tr>
              <a:tr h="427194">
                <a:tc>
                  <a:txBody>
                    <a:bodyPr/>
                    <a:lstStyle/>
                    <a:p>
                      <a:pPr marL="0" marR="0">
                        <a:spcBef>
                          <a:spcPts val="0"/>
                        </a:spcBef>
                        <a:spcAft>
                          <a:spcPts val="0"/>
                        </a:spcAft>
                      </a:pPr>
                      <a:r>
                        <a:rPr lang="en-US" sz="3200">
                          <a:effectLst/>
                        </a:rPr>
                        <a:t>Số lượt điểm danh</a:t>
                      </a:r>
                      <a:endParaRPr lang="en-US" sz="32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a:effectLst/>
                        </a:rPr>
                        <a:t>5,077</a:t>
                      </a:r>
                      <a:endParaRPr lang="en-US" sz="32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606119"/>
                  </a:ext>
                </a:extLst>
              </a:tr>
              <a:tr h="732333">
                <a:tc>
                  <a:txBody>
                    <a:bodyPr/>
                    <a:lstStyle/>
                    <a:p>
                      <a:pPr marL="0" marR="0">
                        <a:spcBef>
                          <a:spcPts val="0"/>
                        </a:spcBef>
                        <a:spcAft>
                          <a:spcPts val="0"/>
                        </a:spcAft>
                      </a:pPr>
                      <a:r>
                        <a:rPr lang="en-US" sz="3200">
                          <a:effectLst/>
                        </a:rPr>
                        <a:t>Số khuôn mặt đưa vào CSDL thử nghiệm</a:t>
                      </a:r>
                      <a:endParaRPr lang="en-US" sz="320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3200" dirty="0">
                          <a:effectLst/>
                        </a:rPr>
                        <a:t>12,136</a:t>
                      </a:r>
                      <a:endParaRPr lang="en-US" sz="320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8574505"/>
                  </a:ext>
                </a:extLst>
              </a:tr>
            </a:tbl>
          </a:graphicData>
        </a:graphic>
      </p:graphicFrame>
    </p:spTree>
    <p:extLst>
      <p:ext uri="{BB962C8B-B14F-4D97-AF65-F5344CB8AC3E}">
        <p14:creationId xmlns:p14="http://schemas.microsoft.com/office/powerpoint/2010/main" val="139226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15</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Thử</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nghiệm</a:t>
            </a:r>
            <a:endParaRPr lang="en-US" sz="3200" b="1" dirty="0">
              <a:solidFill>
                <a:schemeClr val="bg1"/>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4B5D56FF-DA6F-4B26-3AD6-BD94F60FCC55}"/>
              </a:ext>
            </a:extLst>
          </p:cNvPr>
          <p:cNvSpPr>
            <a:spLocks noGrp="1"/>
          </p:cNvSpPr>
          <p:nvPr>
            <p:ph idx="1"/>
          </p:nvPr>
        </p:nvSpPr>
        <p:spPr>
          <a:xfrm>
            <a:off x="141642" y="1044643"/>
            <a:ext cx="11908716" cy="5205549"/>
          </a:xfrm>
        </p:spPr>
        <p:txBody>
          <a:bodyPr>
            <a:noAutofit/>
          </a:bodyPr>
          <a:lstStyle/>
          <a:p>
            <a:pPr marL="0" indent="0" algn="just">
              <a:lnSpc>
                <a:spcPct val="100000"/>
              </a:lnSpc>
              <a:spcBef>
                <a:spcPts val="600"/>
              </a:spcBef>
              <a:buNone/>
            </a:pPr>
            <a:r>
              <a:rPr lang="en-US" altLang="en-US" dirty="0" err="1">
                <a:latin typeface="Tahoma" panose="020B0604030504040204" pitchFamily="34" charset="0"/>
                <a:ea typeface="Tahoma" panose="020B0604030504040204" pitchFamily="34" charset="0"/>
                <a:cs typeface="Tahoma" panose="020B0604030504040204" pitchFamily="34" charset="0"/>
              </a:rPr>
              <a:t>Cấu</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hình</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máy</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chủ</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thử</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nghiệm</a:t>
            </a:r>
            <a:r>
              <a:rPr lang="en-US" altLang="en-US"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Ubuntu 22.04 Ram 16Gb, GPU NVIDIA GTX 2060 12G</a:t>
            </a:r>
          </a:p>
          <a:p>
            <a:pPr marL="0" indent="0" algn="just">
              <a:lnSpc>
                <a:spcPct val="100000"/>
              </a:lnSpc>
              <a:spcBef>
                <a:spcPts val="600"/>
              </a:spcBef>
              <a:buNone/>
            </a:pP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Dataset: </a:t>
            </a:r>
            <a:r>
              <a:rPr lang="en-US" altLang="en-US" dirty="0" err="1">
                <a:latin typeface="Tahoma" panose="020B0604030504040204" pitchFamily="34" charset="0"/>
                <a:ea typeface="Tahoma" panose="020B0604030504040204" pitchFamily="34" charset="0"/>
                <a:cs typeface="Tahoma" panose="020B0604030504040204" pitchFamily="34" charset="0"/>
              </a:rPr>
              <a:t>Dữ</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liệu</a:t>
            </a:r>
            <a:r>
              <a:rPr lang="en-US" altLang="en-US" dirty="0">
                <a:latin typeface="Tahoma" panose="020B0604030504040204" pitchFamily="34" charset="0"/>
                <a:ea typeface="Tahoma" panose="020B0604030504040204" pitchFamily="34" charset="0"/>
                <a:cs typeface="Tahoma" panose="020B0604030504040204" pitchFamily="34" charset="0"/>
              </a:rPr>
              <a:t> Sinh </a:t>
            </a:r>
            <a:r>
              <a:rPr lang="en-US" altLang="en-US" dirty="0" err="1">
                <a:latin typeface="Tahoma" panose="020B0604030504040204" pitchFamily="34" charset="0"/>
                <a:ea typeface="Tahoma" panose="020B0604030504040204" pitchFamily="34" charset="0"/>
                <a:cs typeface="Tahoma" panose="020B0604030504040204" pitchFamily="34" charset="0"/>
              </a:rPr>
              <a:t>viên</a:t>
            </a:r>
            <a:r>
              <a:rPr lang="en-US" altLang="en-US" dirty="0">
                <a:latin typeface="Tahoma" panose="020B0604030504040204" pitchFamily="34" charset="0"/>
                <a:ea typeface="Tahoma" panose="020B0604030504040204" pitchFamily="34" charset="0"/>
                <a:cs typeface="Tahoma" panose="020B0604030504040204" pitchFamily="34" charset="0"/>
              </a:rPr>
              <a:t> PTIT (</a:t>
            </a:r>
            <a:r>
              <a:rPr lang="en-US" altLang="en-US" dirty="0" err="1">
                <a:latin typeface="Tahoma" panose="020B0604030504040204" pitchFamily="34" charset="0"/>
                <a:ea typeface="Tahoma" panose="020B0604030504040204" pitchFamily="34" charset="0"/>
                <a:cs typeface="Tahoma" panose="020B0604030504040204" pitchFamily="34" charset="0"/>
              </a:rPr>
              <a:t>Từ</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ảnh</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thẻ</a:t>
            </a:r>
            <a:r>
              <a:rPr lang="en-US" altLang="en-US" dirty="0">
                <a:latin typeface="Tahoma" panose="020B0604030504040204" pitchFamily="34" charset="0"/>
                <a:ea typeface="Tahoma" panose="020B0604030504040204" pitchFamily="34" charset="0"/>
                <a:cs typeface="Tahoma" panose="020B0604030504040204" pitchFamily="34" charset="0"/>
              </a:rPr>
              <a:t>): &gt; 12000 SV</a:t>
            </a:r>
          </a:p>
        </p:txBody>
      </p:sp>
    </p:spTree>
    <p:extLst>
      <p:ext uri="{BB962C8B-B14F-4D97-AF65-F5344CB8AC3E}">
        <p14:creationId xmlns:p14="http://schemas.microsoft.com/office/powerpoint/2010/main" val="32941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16</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bg1"/>
                </a:solidFill>
                <a:latin typeface="Arial" panose="020B0604020202020204" pitchFamily="34" charset="0"/>
                <a:cs typeface="Arial" panose="020B0604020202020204" pitchFamily="34" charset="0"/>
              </a:rPr>
              <a:t>Thử nghiệm</a:t>
            </a:r>
          </a:p>
        </p:txBody>
      </p:sp>
      <p:pic>
        <p:nvPicPr>
          <p:cNvPr id="2" name="Face">
            <a:hlinkClick r:id="" action="ppaction://media"/>
            <a:extLst>
              <a:ext uri="{FF2B5EF4-FFF2-40B4-BE49-F238E27FC236}">
                <a16:creationId xmlns:a16="http://schemas.microsoft.com/office/drawing/2014/main" id="{E653C1E9-0B8B-378E-766C-6ADE1890D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66682" y="1098550"/>
            <a:ext cx="7010400" cy="5257800"/>
          </a:xfrm>
          <a:prstGeom prst="rect">
            <a:avLst/>
          </a:prstGeom>
        </p:spPr>
      </p:pic>
    </p:spTree>
    <p:extLst>
      <p:ext uri="{BB962C8B-B14F-4D97-AF65-F5344CB8AC3E}">
        <p14:creationId xmlns:p14="http://schemas.microsoft.com/office/powerpoint/2010/main" val="4264871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17</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bg1"/>
                </a:solidFill>
                <a:latin typeface="Arial" panose="020B0604020202020204" pitchFamily="34" charset="0"/>
                <a:cs typeface="Arial" panose="020B0604020202020204" pitchFamily="34" charset="0"/>
              </a:rPr>
              <a:t>Thử nghiệm</a:t>
            </a:r>
          </a:p>
        </p:txBody>
      </p:sp>
      <p:pic>
        <p:nvPicPr>
          <p:cNvPr id="11" name="Picture 10">
            <a:extLst>
              <a:ext uri="{FF2B5EF4-FFF2-40B4-BE49-F238E27FC236}">
                <a16:creationId xmlns:a16="http://schemas.microsoft.com/office/drawing/2014/main" id="{F19EFC60-EE3B-3127-E149-4F8D61A99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564" y="1330564"/>
            <a:ext cx="9430871" cy="4463880"/>
          </a:xfrm>
          <a:prstGeom prst="rect">
            <a:avLst/>
          </a:prstGeom>
        </p:spPr>
      </p:pic>
    </p:spTree>
    <p:extLst>
      <p:ext uri="{BB962C8B-B14F-4D97-AF65-F5344CB8AC3E}">
        <p14:creationId xmlns:p14="http://schemas.microsoft.com/office/powerpoint/2010/main" val="8761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18</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bg1"/>
                </a:solidFill>
                <a:latin typeface="Arial" panose="020B0604020202020204" pitchFamily="34" charset="0"/>
                <a:cs typeface="Arial" panose="020B0604020202020204" pitchFamily="34" charset="0"/>
              </a:rPr>
              <a:t>Thử nghiệm</a:t>
            </a:r>
          </a:p>
        </p:txBody>
      </p:sp>
      <p:pic>
        <p:nvPicPr>
          <p:cNvPr id="4" name="Picture 3">
            <a:extLst>
              <a:ext uri="{FF2B5EF4-FFF2-40B4-BE49-F238E27FC236}">
                <a16:creationId xmlns:a16="http://schemas.microsoft.com/office/drawing/2014/main" id="{8D902DFA-1649-4B7D-BE38-88C025452F82}"/>
              </a:ext>
            </a:extLst>
          </p:cNvPr>
          <p:cNvPicPr>
            <a:picLocks noChangeAspect="1"/>
          </p:cNvPicPr>
          <p:nvPr/>
        </p:nvPicPr>
        <p:blipFill>
          <a:blip r:embed="rId3"/>
          <a:stretch>
            <a:fillRect/>
          </a:stretch>
        </p:blipFill>
        <p:spPr>
          <a:xfrm>
            <a:off x="1335741" y="1512001"/>
            <a:ext cx="9520518" cy="4531925"/>
          </a:xfrm>
          <a:prstGeom prst="rect">
            <a:avLst/>
          </a:prstGeom>
        </p:spPr>
      </p:pic>
    </p:spTree>
    <p:extLst>
      <p:ext uri="{BB962C8B-B14F-4D97-AF65-F5344CB8AC3E}">
        <p14:creationId xmlns:p14="http://schemas.microsoft.com/office/powerpoint/2010/main" val="150093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19</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bg1"/>
                </a:solidFill>
                <a:latin typeface="Arial" panose="020B0604020202020204" pitchFamily="34" charset="0"/>
                <a:cs typeface="Arial" panose="020B0604020202020204" pitchFamily="34" charset="0"/>
              </a:rPr>
              <a:t>Thử nghiệm</a:t>
            </a:r>
          </a:p>
        </p:txBody>
      </p:sp>
      <p:pic>
        <p:nvPicPr>
          <p:cNvPr id="6" name="Picture 5">
            <a:extLst>
              <a:ext uri="{FF2B5EF4-FFF2-40B4-BE49-F238E27FC236}">
                <a16:creationId xmlns:a16="http://schemas.microsoft.com/office/drawing/2014/main" id="{256F0174-3CB9-CC9C-1C53-B49A86148BD1}"/>
              </a:ext>
            </a:extLst>
          </p:cNvPr>
          <p:cNvPicPr>
            <a:picLocks noChangeAspect="1"/>
          </p:cNvPicPr>
          <p:nvPr/>
        </p:nvPicPr>
        <p:blipFill>
          <a:blip r:embed="rId3"/>
          <a:stretch>
            <a:fillRect/>
          </a:stretch>
        </p:blipFill>
        <p:spPr>
          <a:xfrm>
            <a:off x="1217417" y="1380563"/>
            <a:ext cx="9757166" cy="4599081"/>
          </a:xfrm>
          <a:prstGeom prst="rect">
            <a:avLst/>
          </a:prstGeom>
        </p:spPr>
      </p:pic>
    </p:spTree>
    <p:extLst>
      <p:ext uri="{BB962C8B-B14F-4D97-AF65-F5344CB8AC3E}">
        <p14:creationId xmlns:p14="http://schemas.microsoft.com/office/powerpoint/2010/main" val="2331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2</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err="1">
                <a:solidFill>
                  <a:schemeClr val="bg1"/>
                </a:solidFill>
                <a:latin typeface="Arial" panose="020B0604020202020204" pitchFamily="34" charset="0"/>
                <a:cs typeface="Arial" panose="020B0604020202020204" pitchFamily="34" charset="0"/>
              </a:rPr>
              <a:t>Nội</a:t>
            </a:r>
            <a:r>
              <a:rPr lang="en-US" altLang="en-US" sz="3200" b="1">
                <a:solidFill>
                  <a:schemeClr val="bg1"/>
                </a:solidFill>
                <a:latin typeface="Arial" panose="020B0604020202020204" pitchFamily="34" charset="0"/>
                <a:cs typeface="Arial" panose="020B0604020202020204" pitchFamily="34" charset="0"/>
              </a:rPr>
              <a:t> dung</a:t>
            </a:r>
            <a:endParaRPr lang="en-US" sz="3200" b="1">
              <a:solidFill>
                <a:schemeClr val="bg1"/>
              </a:solidFill>
              <a:latin typeface="Arial" panose="020B0604020202020204" pitchFamily="34" charset="0"/>
              <a:cs typeface="Arial" panose="020B0604020202020204" pitchFamily="34" charset="0"/>
            </a:endParaRPr>
          </a:p>
        </p:txBody>
      </p:sp>
      <p:sp>
        <p:nvSpPr>
          <p:cNvPr id="2" name="Content Placeholder 2">
            <a:extLst>
              <a:ext uri="{FF2B5EF4-FFF2-40B4-BE49-F238E27FC236}">
                <a16:creationId xmlns:a16="http://schemas.microsoft.com/office/drawing/2014/main" id="{1C7C9786-13E7-5EF8-00C8-C5E802D9D160}"/>
              </a:ext>
            </a:extLst>
          </p:cNvPr>
          <p:cNvSpPr>
            <a:spLocks noGrp="1"/>
          </p:cNvSpPr>
          <p:nvPr>
            <p:ph idx="1"/>
          </p:nvPr>
        </p:nvSpPr>
        <p:spPr>
          <a:xfrm>
            <a:off x="1043094" y="1423851"/>
            <a:ext cx="10310706" cy="4617511"/>
          </a:xfrm>
        </p:spPr>
        <p:txBody>
          <a:bodyPr>
            <a:normAutofit/>
          </a:bodyPr>
          <a:lstStyle/>
          <a:p>
            <a:pPr>
              <a:lnSpc>
                <a:spcPct val="150000"/>
              </a:lnSpc>
            </a:pPr>
            <a:r>
              <a:rPr lang="en-US" altLang="en-US" b="1" dirty="0" err="1">
                <a:latin typeface="Tahoma" panose="020B0604030504040204" pitchFamily="34" charset="0"/>
                <a:ea typeface="Tahoma" panose="020B0604030504040204" pitchFamily="34" charset="0"/>
                <a:cs typeface="Tahoma" panose="020B0604030504040204" pitchFamily="34" charset="0"/>
              </a:rPr>
              <a:t>Tính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cấp</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thiết</a:t>
            </a:r>
            <a:endParaRPr lang="en-US" altLang="en-US" b="1"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altLang="en-US" b="1" dirty="0" err="1">
                <a:latin typeface="Tahoma" panose="020B0604030504040204" pitchFamily="34" charset="0"/>
                <a:ea typeface="Tahoma" panose="020B0604030504040204" pitchFamily="34" charset="0"/>
                <a:cs typeface="Tahoma" panose="020B0604030504040204" pitchFamily="34" charset="0"/>
              </a:rPr>
              <a:t>Khảo</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sát</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các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hệ</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thống</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tương</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tự</a:t>
            </a:r>
            <a:endParaRPr lang="en-US" altLang="en-US" b="1"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altLang="en-US" b="1" dirty="0" err="1">
                <a:latin typeface="Tahoma" panose="020B0604030504040204" pitchFamily="34" charset="0"/>
                <a:ea typeface="Tahoma" panose="020B0604030504040204" pitchFamily="34" charset="0"/>
                <a:cs typeface="Tahoma" panose="020B0604030504040204" pitchFamily="34" charset="0"/>
              </a:rPr>
              <a:t>Nội</a:t>
            </a:r>
            <a:r>
              <a:rPr lang="en-US" altLang="en-US" b="1" dirty="0">
                <a:latin typeface="Tahoma" panose="020B0604030504040204" pitchFamily="34" charset="0"/>
                <a:ea typeface="Tahoma" panose="020B0604030504040204" pitchFamily="34" charset="0"/>
                <a:cs typeface="Tahoma" panose="020B0604030504040204" pitchFamily="34" charset="0"/>
              </a:rPr>
              <a:t> dung </a:t>
            </a:r>
            <a:r>
              <a:rPr lang="en-US" altLang="en-US" b="1" dirty="0" err="1">
                <a:latin typeface="Tahoma" panose="020B0604030504040204" pitchFamily="34" charset="0"/>
                <a:ea typeface="Tahoma" panose="020B0604030504040204" pitchFamily="34" charset="0"/>
                <a:cs typeface="Tahoma" panose="020B0604030504040204" pitchFamily="34" charset="0"/>
              </a:rPr>
              <a:t>đề</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tài</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đã</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đăng</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ký</a:t>
            </a:r>
            <a:endParaRPr lang="en-US" altLang="en-US" b="1"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altLang="en-US" b="1" dirty="0" err="1">
                <a:latin typeface="Tahoma" panose="020B0604030504040204" pitchFamily="34" charset="0"/>
                <a:ea typeface="Tahoma" panose="020B0604030504040204" pitchFamily="34" charset="0"/>
                <a:cs typeface="Tahoma" panose="020B0604030504040204" pitchFamily="34" charset="0"/>
              </a:rPr>
              <a:t>Đề</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xuất</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giải</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pháp</a:t>
            </a:r>
            <a:endParaRPr lang="en-US" altLang="en-US" b="1"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altLang="en-US" b="1" dirty="0" err="1">
                <a:latin typeface="Tahoma" panose="020B0604030504040204" pitchFamily="34" charset="0"/>
                <a:ea typeface="Tahoma" panose="020B0604030504040204" pitchFamily="34" charset="0"/>
                <a:cs typeface="Tahoma" panose="020B0604030504040204" pitchFamily="34" charset="0"/>
              </a:rPr>
              <a:t>Xây</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dựng</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hệ</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thống</a:t>
            </a:r>
            <a:endParaRPr lang="en-US" altLang="en-US" b="1"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altLang="en-US" b="1" dirty="0" err="1">
                <a:latin typeface="Tahoma" panose="020B0604030504040204" pitchFamily="34" charset="0"/>
                <a:ea typeface="Tahoma" panose="020B0604030504040204" pitchFamily="34" charset="0"/>
                <a:cs typeface="Tahoma" panose="020B0604030504040204" pitchFamily="34" charset="0"/>
              </a:rPr>
              <a:t>Thử</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nghiệm</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777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20</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bg1"/>
                </a:solidFill>
                <a:latin typeface="Arial" panose="020B0604020202020204" pitchFamily="34" charset="0"/>
                <a:cs typeface="Arial" panose="020B0604020202020204" pitchFamily="34" charset="0"/>
              </a:rPr>
              <a:t>Thử nghiệm</a:t>
            </a:r>
          </a:p>
        </p:txBody>
      </p:sp>
      <p:pic>
        <p:nvPicPr>
          <p:cNvPr id="7" name="Picture 6">
            <a:extLst>
              <a:ext uri="{FF2B5EF4-FFF2-40B4-BE49-F238E27FC236}">
                <a16:creationId xmlns:a16="http://schemas.microsoft.com/office/drawing/2014/main" id="{11988E77-8D4F-7ADB-DE6C-712C5E679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18" y="1198955"/>
            <a:ext cx="10760363" cy="5130658"/>
          </a:xfrm>
          <a:prstGeom prst="rect">
            <a:avLst/>
          </a:prstGeom>
        </p:spPr>
      </p:pic>
    </p:spTree>
    <p:extLst>
      <p:ext uri="{BB962C8B-B14F-4D97-AF65-F5344CB8AC3E}">
        <p14:creationId xmlns:p14="http://schemas.microsoft.com/office/powerpoint/2010/main" val="34433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21</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bg1"/>
                </a:solidFill>
                <a:latin typeface="Arial" panose="020B0604020202020204" pitchFamily="34" charset="0"/>
                <a:cs typeface="Arial" panose="020B0604020202020204" pitchFamily="34" charset="0"/>
              </a:rPr>
              <a:t>Thử nghiệm</a:t>
            </a:r>
          </a:p>
        </p:txBody>
      </p:sp>
      <p:pic>
        <p:nvPicPr>
          <p:cNvPr id="5" name="Picture 4">
            <a:extLst>
              <a:ext uri="{FF2B5EF4-FFF2-40B4-BE49-F238E27FC236}">
                <a16:creationId xmlns:a16="http://schemas.microsoft.com/office/drawing/2014/main" id="{FF67BC12-6C19-0F1F-5F92-C941187E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39" y="1198955"/>
            <a:ext cx="10115774" cy="4826067"/>
          </a:xfrm>
          <a:prstGeom prst="rect">
            <a:avLst/>
          </a:prstGeom>
        </p:spPr>
      </p:pic>
    </p:spTree>
    <p:extLst>
      <p:ext uri="{BB962C8B-B14F-4D97-AF65-F5344CB8AC3E}">
        <p14:creationId xmlns:p14="http://schemas.microsoft.com/office/powerpoint/2010/main" val="239607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22</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bg1"/>
                </a:solidFill>
                <a:latin typeface="Arial" panose="020B0604020202020204" pitchFamily="34" charset="0"/>
                <a:cs typeface="Arial" panose="020B0604020202020204" pitchFamily="34" charset="0"/>
              </a:rPr>
              <a:t>Thử nghiệm</a:t>
            </a:r>
          </a:p>
        </p:txBody>
      </p:sp>
      <p:pic>
        <p:nvPicPr>
          <p:cNvPr id="4" name="Picture 3">
            <a:extLst>
              <a:ext uri="{FF2B5EF4-FFF2-40B4-BE49-F238E27FC236}">
                <a16:creationId xmlns:a16="http://schemas.microsoft.com/office/drawing/2014/main" id="{B408F435-AA19-A70B-00CC-B4894970D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870" y="1293084"/>
            <a:ext cx="10094259" cy="4800030"/>
          </a:xfrm>
          <a:prstGeom prst="rect">
            <a:avLst/>
          </a:prstGeom>
        </p:spPr>
      </p:pic>
    </p:spTree>
    <p:extLst>
      <p:ext uri="{BB962C8B-B14F-4D97-AF65-F5344CB8AC3E}">
        <p14:creationId xmlns:p14="http://schemas.microsoft.com/office/powerpoint/2010/main" val="323430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23</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Khả</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năng</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mở</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rộng</a:t>
            </a:r>
            <a:endParaRPr lang="en-US" sz="3200" b="1" dirty="0">
              <a:solidFill>
                <a:schemeClr val="bg1"/>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4B5D56FF-DA6F-4B26-3AD6-BD94F60FCC55}"/>
              </a:ext>
            </a:extLst>
          </p:cNvPr>
          <p:cNvSpPr>
            <a:spLocks noGrp="1"/>
          </p:cNvSpPr>
          <p:nvPr>
            <p:ph idx="1"/>
          </p:nvPr>
        </p:nvSpPr>
        <p:spPr>
          <a:xfrm>
            <a:off x="141642" y="1044643"/>
            <a:ext cx="11908716" cy="5205549"/>
          </a:xfrm>
        </p:spPr>
        <p:txBody>
          <a:bodyPr>
            <a:noAutofit/>
          </a:bodyPr>
          <a:lstStyle/>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Có</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thể</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áp</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dụng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cho</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các</a:t>
            </a:r>
            <a:r>
              <a:rPr lang="en-US" altLang="en-US" dirty="0">
                <a:latin typeface="Tahoma" panose="020B0604030504040204" pitchFamily="34" charset="0"/>
                <a:ea typeface="Tahoma" panose="020B0604030504040204" pitchFamily="34" charset="0"/>
                <a:cs typeface="Tahoma" panose="020B0604030504040204" pitchFamily="34" charset="0"/>
              </a:rPr>
              <a:t> ca </a:t>
            </a:r>
            <a:r>
              <a:rPr lang="en-US" altLang="en-US" dirty="0" err="1">
                <a:latin typeface="Tahoma" panose="020B0604030504040204" pitchFamily="34" charset="0"/>
                <a:ea typeface="Tahoma" panose="020B0604030504040204" pitchFamily="34" charset="0"/>
                <a:cs typeface="Tahoma" panose="020B0604030504040204" pitchFamily="34" charset="0"/>
              </a:rPr>
              <a:t>thi</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để</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giám</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sát</a:t>
            </a: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Kết</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hợp</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với</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đọc</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thông</a:t>
            </a:r>
            <a:r>
              <a:rPr lang="en-US" altLang="en-US" dirty="0">
                <a:latin typeface="Tahoma" panose="020B0604030504040204" pitchFamily="34" charset="0"/>
                <a:ea typeface="Tahoma" panose="020B0604030504040204" pitchFamily="34" charset="0"/>
                <a:cs typeface="Tahoma" panose="020B0604030504040204" pitchFamily="34" charset="0"/>
              </a:rPr>
              <a:t> tin </a:t>
            </a:r>
            <a:r>
              <a:rPr lang="en-US" altLang="en-US" dirty="0" err="1">
                <a:latin typeface="Tahoma" panose="020B0604030504040204" pitchFamily="34" charset="0"/>
                <a:ea typeface="Tahoma" panose="020B0604030504040204" pitchFamily="34" charset="0"/>
                <a:cs typeface="Tahoma" panose="020B0604030504040204" pitchFamily="34" charset="0"/>
              </a:rPr>
              <a:t>từ</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thẻ</a:t>
            </a:r>
            <a:r>
              <a:rPr lang="en-US" altLang="en-US" dirty="0">
                <a:latin typeface="Tahoma" panose="020B0604030504040204" pitchFamily="34" charset="0"/>
                <a:ea typeface="Tahoma" panose="020B0604030504040204" pitchFamily="34" charset="0"/>
                <a:cs typeface="Tahoma" panose="020B0604030504040204" pitchFamily="34" charset="0"/>
              </a:rPr>
              <a:t> SV, CCCD </a:t>
            </a:r>
            <a:r>
              <a:rPr lang="en-US" altLang="en-US" dirty="0" err="1">
                <a:latin typeface="Tahoma" panose="020B0604030504040204" pitchFamily="34" charset="0"/>
                <a:ea typeface="Tahoma" panose="020B0604030504040204" pitchFamily="34" charset="0"/>
                <a:cs typeface="Tahoma" panose="020B0604030504040204" pitchFamily="34" charset="0"/>
              </a:rPr>
              <a:t>để</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xác</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thực</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sinh</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viên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dựa</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trên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khuôn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mặt</a:t>
            </a: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8521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24</a:t>
            </a:fld>
            <a:endParaRPr lang="en-US" b="1">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7D72865-C11A-2140-9F10-C79486E98573}"/>
              </a:ext>
            </a:extLst>
          </p:cNvPr>
          <p:cNvSpPr/>
          <p:nvPr/>
        </p:nvSpPr>
        <p:spPr>
          <a:xfrm>
            <a:off x="3695353" y="2480279"/>
            <a:ext cx="5472652" cy="823752"/>
          </a:xfrm>
          <a:prstGeom prst="rect">
            <a:avLst/>
          </a:prstGeom>
        </p:spPr>
        <p:txBody>
          <a:bodyPr wrap="none">
            <a:spAutoFit/>
          </a:bodyPr>
          <a:lstStyle/>
          <a:p>
            <a:pPr lvl="0" defTabSz="914400">
              <a:lnSpc>
                <a:spcPct val="150000"/>
              </a:lnSpc>
              <a:defRPr/>
            </a:pPr>
            <a:r>
              <a:rPr lang="en-US" sz="3600" b="1">
                <a:solidFill>
                  <a:srgbClr val="FF0000"/>
                </a:solidFill>
                <a:latin typeface="Times New Roman" panose="02020603050405020304" pitchFamily="18" charset="0"/>
                <a:cs typeface="Times New Roman" panose="02020603050405020304" pitchFamily="18" charset="0"/>
                <a:sym typeface="Wingdings" pitchFamily="2" charset="2"/>
              </a:rPr>
              <a:t>TRÂN TRỌNG CẢM ƠN!</a:t>
            </a:r>
            <a:endParaRPr lang="vi-VN" sz="3600" b="1">
              <a:solidFill>
                <a:srgbClr val="FF0000"/>
              </a:solidFill>
              <a:latin typeface="Times New Roman" panose="02020603050405020304" pitchFamily="18" charset="0"/>
              <a:cs typeface="Times New Roman" panose="02020603050405020304" pitchFamily="18" charset="0"/>
              <a:sym typeface="Wingdings" pitchFamily="2" charset="2"/>
            </a:endParaRPr>
          </a:p>
        </p:txBody>
      </p:sp>
    </p:spTree>
    <p:extLst>
      <p:ext uri="{BB962C8B-B14F-4D97-AF65-F5344CB8AC3E}">
        <p14:creationId xmlns:p14="http://schemas.microsoft.com/office/powerpoint/2010/main" val="264611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3</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2" y="255556"/>
            <a:ext cx="11015857"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bg1"/>
                </a:solidFill>
                <a:latin typeface="Arial" panose="020B0604020202020204" pitchFamily="34" charset="0"/>
                <a:cs typeface="Arial" panose="020B0604020202020204" pitchFamily="34" charset="0"/>
              </a:rPr>
              <a:t>Tính cấp thiết</a:t>
            </a:r>
          </a:p>
        </p:txBody>
      </p:sp>
      <p:sp>
        <p:nvSpPr>
          <p:cNvPr id="7" name="Content Placeholder 2">
            <a:extLst>
              <a:ext uri="{FF2B5EF4-FFF2-40B4-BE49-F238E27FC236}">
                <a16:creationId xmlns:a16="http://schemas.microsoft.com/office/drawing/2014/main" id="{4B5D56FF-DA6F-4B26-3AD6-BD94F60FCC55}"/>
              </a:ext>
            </a:extLst>
          </p:cNvPr>
          <p:cNvSpPr>
            <a:spLocks noGrp="1"/>
          </p:cNvSpPr>
          <p:nvPr>
            <p:ph idx="1"/>
          </p:nvPr>
        </p:nvSpPr>
        <p:spPr>
          <a:xfrm>
            <a:off x="107576" y="1195251"/>
            <a:ext cx="11908716" cy="5205549"/>
          </a:xfrm>
        </p:spPr>
        <p:txBody>
          <a:bodyPr>
            <a:noAutofit/>
          </a:bodyPr>
          <a:lstStyle/>
          <a:p>
            <a:pPr algn="just">
              <a:lnSpc>
                <a:spcPct val="130000"/>
              </a:lnSpc>
            </a:pPr>
            <a:r>
              <a:rPr lang="vi-VN" altLang="en-US" sz="2400" dirty="0">
                <a:latin typeface="Tahoma" panose="020B0604030504040204" pitchFamily="34" charset="0"/>
                <a:ea typeface="Tahoma" panose="020B0604030504040204" pitchFamily="34" charset="0"/>
                <a:cs typeface="Tahoma" panose="020B0604030504040204" pitchFamily="34" charset="0"/>
              </a:rPr>
              <a:t>Việc điểm danh sinh viên trên các lớp học tín chỉ tại Học viện được thực hiện thường xuyên nhằm đảm bảo nề nếp sinh viên khi tham gia học tập. </a:t>
            </a:r>
            <a:r>
              <a:rPr lang="en-US" altLang="en-US" sz="2400" dirty="0" err="1">
                <a:latin typeface="Tahoma" panose="020B0604030504040204" pitchFamily="34" charset="0"/>
                <a:ea typeface="Tahoma" panose="020B0604030504040204" pitchFamily="34" charset="0"/>
                <a:cs typeface="Tahoma" panose="020B0604030504040204" pitchFamily="34" charset="0"/>
              </a:rPr>
              <a:t>Đang</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vi-VN" altLang="en-US" sz="2400" dirty="0">
                <a:latin typeface="Tahoma" panose="020B0604030504040204" pitchFamily="34" charset="0"/>
                <a:ea typeface="Tahoma" panose="020B0604030504040204" pitchFamily="34" charset="0"/>
                <a:cs typeface="Tahoma" panose="020B0604030504040204" pitchFamily="34" charset="0"/>
              </a:rPr>
              <a:t>được giảng viên thực hiện thủ công.</a:t>
            </a:r>
            <a:endParaRPr lang="en-US" altLang="en-US" sz="2400" dirty="0">
              <a:latin typeface="Tahoma" panose="020B0604030504040204" pitchFamily="34" charset="0"/>
              <a:ea typeface="Tahoma" panose="020B0604030504040204" pitchFamily="34" charset="0"/>
              <a:cs typeface="Tahoma" panose="020B0604030504040204" pitchFamily="34" charset="0"/>
            </a:endParaRPr>
          </a:p>
          <a:p>
            <a:pPr algn="just">
              <a:lnSpc>
                <a:spcPct val="130000"/>
              </a:lnSpc>
            </a:pPr>
            <a:r>
              <a:rPr lang="vi-VN" altLang="en-US" sz="2400" dirty="0">
                <a:latin typeface="Tahoma" panose="020B0604030504040204" pitchFamily="34" charset="0"/>
                <a:ea typeface="Tahoma" panose="020B0604030504040204" pitchFamily="34" charset="0"/>
                <a:cs typeface="Tahoma" panose="020B0604030504040204" pitchFamily="34" charset="0"/>
              </a:rPr>
              <a:t>Trong nhiều năm gần đây, học viện thực hiện đào tạo theo học chế tín chỉ, sinh viên theo học các lớp học phần theo nhiều tổ hợp khác nhau và không cố định (chỉ khoảng dưới 0.5% sinh viên có lịch trùng nhau hoàn toàn trong một học kỳ)</a:t>
            </a:r>
            <a:endParaRPr lang="en-US" altLang="en-US" sz="2400" dirty="0">
              <a:latin typeface="Tahoma" panose="020B0604030504040204" pitchFamily="34" charset="0"/>
              <a:ea typeface="Tahoma" panose="020B0604030504040204" pitchFamily="34" charset="0"/>
              <a:cs typeface="Tahoma" panose="020B0604030504040204" pitchFamily="34" charset="0"/>
            </a:endParaRPr>
          </a:p>
          <a:p>
            <a:pPr algn="just">
              <a:lnSpc>
                <a:spcPct val="130000"/>
              </a:lnSpc>
            </a:pPr>
            <a:r>
              <a:rPr lang="en-US" altLang="en-US" sz="2400" dirty="0">
                <a:latin typeface="Tahoma" panose="020B0604030504040204" pitchFamily="34" charset="0"/>
                <a:ea typeface="Tahoma" panose="020B0604030504040204" pitchFamily="34" charset="0"/>
                <a:cs typeface="Tahoma" panose="020B0604030504040204" pitchFamily="34" charset="0"/>
              </a:rPr>
              <a:t>Đ</a:t>
            </a:r>
            <a:r>
              <a:rPr lang="vi-VN" altLang="en-US" sz="2400" dirty="0">
                <a:latin typeface="Tahoma" panose="020B0604030504040204" pitchFamily="34" charset="0"/>
                <a:ea typeface="Tahoma" panose="020B0604030504040204" pitchFamily="34" charset="0"/>
                <a:cs typeface="Tahoma" panose="020B0604030504040204" pitchFamily="34" charset="0"/>
              </a:rPr>
              <a:t>iều này dẫn đến nhiều khó khăn trong công tác quản lý lớp, có thể xảy ra tình trạng học hộ. Chính vì vậy, việc xây dựng hệ thống điểm danh sinh viên trong lớp học là cần thiết để nâng cao chất lượng quản lý, giải quyết được các vấn đề còn tồn tại.</a:t>
            </a:r>
          </a:p>
        </p:txBody>
      </p:sp>
    </p:spTree>
    <p:extLst>
      <p:ext uri="{BB962C8B-B14F-4D97-AF65-F5344CB8AC3E}">
        <p14:creationId xmlns:p14="http://schemas.microsoft.com/office/powerpoint/2010/main" val="81232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4</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Khảo</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sát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hệ</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thống</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tương</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tự</a:t>
            </a:r>
            <a:endParaRPr lang="en-US" sz="3200" b="1"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F9A4E89-38D2-EEC1-B60F-DA8A89CDAC11}"/>
              </a:ext>
            </a:extLst>
          </p:cNvPr>
          <p:cNvPicPr>
            <a:picLocks noChangeAspect="1"/>
          </p:cNvPicPr>
          <p:nvPr/>
        </p:nvPicPr>
        <p:blipFill>
          <a:blip r:embed="rId3"/>
          <a:stretch>
            <a:fillRect/>
          </a:stretch>
        </p:blipFill>
        <p:spPr>
          <a:xfrm>
            <a:off x="-279317" y="1298908"/>
            <a:ext cx="6683319" cy="4320914"/>
          </a:xfrm>
          <a:prstGeom prst="rect">
            <a:avLst/>
          </a:prstGeom>
        </p:spPr>
      </p:pic>
      <p:pic>
        <p:nvPicPr>
          <p:cNvPr id="9" name="Picture 8">
            <a:extLst>
              <a:ext uri="{FF2B5EF4-FFF2-40B4-BE49-F238E27FC236}">
                <a16:creationId xmlns:a16="http://schemas.microsoft.com/office/drawing/2014/main" id="{CD6D8705-3618-34F9-D814-C34C30897B4E}"/>
              </a:ext>
            </a:extLst>
          </p:cNvPr>
          <p:cNvPicPr>
            <a:picLocks noChangeAspect="1"/>
          </p:cNvPicPr>
          <p:nvPr/>
        </p:nvPicPr>
        <p:blipFill>
          <a:blip r:embed="rId4"/>
          <a:stretch>
            <a:fillRect/>
          </a:stretch>
        </p:blipFill>
        <p:spPr>
          <a:xfrm>
            <a:off x="5706046" y="1329273"/>
            <a:ext cx="6683318" cy="4260184"/>
          </a:xfrm>
          <a:prstGeom prst="rect">
            <a:avLst/>
          </a:prstGeom>
        </p:spPr>
      </p:pic>
    </p:spTree>
    <p:extLst>
      <p:ext uri="{BB962C8B-B14F-4D97-AF65-F5344CB8AC3E}">
        <p14:creationId xmlns:p14="http://schemas.microsoft.com/office/powerpoint/2010/main" val="24340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5</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bg1"/>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4B5D56FF-DA6F-4B26-3AD6-BD94F60FCC55}"/>
              </a:ext>
            </a:extLst>
          </p:cNvPr>
          <p:cNvSpPr>
            <a:spLocks noGrp="1"/>
          </p:cNvSpPr>
          <p:nvPr>
            <p:ph idx="1"/>
          </p:nvPr>
        </p:nvSpPr>
        <p:spPr>
          <a:xfrm>
            <a:off x="107576" y="1195251"/>
            <a:ext cx="11908716" cy="5205549"/>
          </a:xfrm>
        </p:spPr>
        <p:txBody>
          <a:bodyPr>
            <a:noAutofit/>
          </a:bodyPr>
          <a:lstStyle/>
          <a:p>
            <a:pPr marL="0" indent="0" algn="just">
              <a:lnSpc>
                <a:spcPct val="130000"/>
              </a:lnSpc>
              <a:buNone/>
            </a:pPr>
            <a:r>
              <a:rPr lang="vi-VN" altLang="en-US" dirty="0">
                <a:latin typeface="Tahoma" panose="020B0604030504040204" pitchFamily="34" charset="0"/>
                <a:ea typeface="Tahoma" panose="020B0604030504040204" pitchFamily="34" charset="0"/>
                <a:cs typeface="Tahoma" panose="020B0604030504040204" pitchFamily="34" charset="0"/>
              </a:rPr>
              <a:t>Mục tiêu:</a:t>
            </a:r>
          </a:p>
          <a:p>
            <a:pPr marL="0" indent="0" algn="just">
              <a:lnSpc>
                <a:spcPct val="130000"/>
              </a:lnSpc>
              <a:buNone/>
            </a:pPr>
            <a:r>
              <a:rPr lang="vi-VN" altLang="en-US" dirty="0">
                <a:latin typeface="Tahoma" panose="020B0604030504040204" pitchFamily="34" charset="0"/>
                <a:ea typeface="Tahoma" panose="020B0604030504040204" pitchFamily="34" charset="0"/>
                <a:cs typeface="Tahoma" panose="020B0604030504040204" pitchFamily="34" charset="0"/>
              </a:rPr>
              <a:t>	- Xây dựng hệ thống phần mềm hỗ trợ quản lý lớp học và điểm danh sinh viên sử dụng công nghệ nhận diện khuôn mặt.</a:t>
            </a:r>
          </a:p>
          <a:p>
            <a:pPr marL="0" indent="0" algn="just">
              <a:lnSpc>
                <a:spcPct val="130000"/>
              </a:lnSpc>
              <a:buNone/>
            </a:pPr>
            <a:r>
              <a:rPr lang="vi-VN" altLang="en-US" dirty="0">
                <a:latin typeface="Tahoma" panose="020B0604030504040204" pitchFamily="34" charset="0"/>
                <a:ea typeface="Tahoma" panose="020B0604030504040204" pitchFamily="34" charset="0"/>
                <a:cs typeface="Tahoma" panose="020B0604030504040204" pitchFamily="34" charset="0"/>
              </a:rPr>
              <a:t>	- Nâng cao hiệu quả trong quá trình quản lý sinh viên trong lớp học tín chỉ</a:t>
            </a:r>
          </a:p>
        </p:txBody>
      </p:sp>
      <p:sp>
        <p:nvSpPr>
          <p:cNvPr id="2" name="Title 1">
            <a:extLst>
              <a:ext uri="{FF2B5EF4-FFF2-40B4-BE49-F238E27FC236}">
                <a16:creationId xmlns:a16="http://schemas.microsoft.com/office/drawing/2014/main" id="{EA6330AE-9F3A-39D7-5192-DC60FDEDC803}"/>
              </a:ext>
            </a:extLst>
          </p:cNvPr>
          <p:cNvSpPr txBox="1">
            <a:spLocks/>
          </p:cNvSpPr>
          <p:nvPr/>
        </p:nvSpPr>
        <p:spPr>
          <a:xfrm>
            <a:off x="337943" y="251852"/>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Đề</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cương</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đề</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tài</a:t>
            </a:r>
            <a:endParaRPr 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462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6</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Đề</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cương</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đề</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tài</a:t>
            </a:r>
            <a:endParaRPr lang="en-US" sz="3200" b="1" dirty="0">
              <a:solidFill>
                <a:schemeClr val="bg1"/>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4B5D56FF-DA6F-4B26-3AD6-BD94F60FCC55}"/>
              </a:ext>
            </a:extLst>
          </p:cNvPr>
          <p:cNvSpPr>
            <a:spLocks noGrp="1"/>
          </p:cNvSpPr>
          <p:nvPr>
            <p:ph idx="1"/>
          </p:nvPr>
        </p:nvSpPr>
        <p:spPr>
          <a:xfrm>
            <a:off x="141642" y="1044643"/>
            <a:ext cx="11908716" cy="5205549"/>
          </a:xfrm>
        </p:spPr>
        <p:txBody>
          <a:bodyPr>
            <a:noAutofit/>
          </a:bodyPr>
          <a:lstStyle/>
          <a:p>
            <a:pPr marL="0" indent="0" algn="just">
              <a:lnSpc>
                <a:spcPct val="100000"/>
              </a:lnSpc>
              <a:spcBef>
                <a:spcPts val="600"/>
              </a:spcBef>
              <a:buNone/>
            </a:pPr>
            <a:r>
              <a:rPr lang="vi-VN" altLang="en-US" sz="2400" dirty="0">
                <a:latin typeface="Tahoma" panose="020B0604030504040204" pitchFamily="34" charset="0"/>
                <a:ea typeface="Tahoma" panose="020B0604030504040204" pitchFamily="34" charset="0"/>
                <a:cs typeface="Tahoma" panose="020B0604030504040204" pitchFamily="34" charset="0"/>
              </a:rPr>
              <a:t>Nội dung:</a:t>
            </a:r>
          </a:p>
          <a:p>
            <a:pPr marL="0" indent="0" algn="just">
              <a:lnSpc>
                <a:spcPct val="100000"/>
              </a:lnSpc>
              <a:spcBef>
                <a:spcPts val="600"/>
              </a:spcBef>
              <a:buNone/>
            </a:pPr>
            <a:r>
              <a:rPr lang="vi-VN" altLang="en-US" sz="2400" dirty="0">
                <a:latin typeface="Tahoma" panose="020B0604030504040204" pitchFamily="34" charset="0"/>
                <a:ea typeface="Tahoma" panose="020B0604030504040204" pitchFamily="34" charset="0"/>
                <a:cs typeface="Tahoma" panose="020B0604030504040204" pitchFamily="34" charset="0"/>
              </a:rPr>
              <a:t>- Nghiên cứu kỹ thuật nhận diện khuôn mặt với mạng nơ ron và khảo sát các hệ thống tương tự.</a:t>
            </a:r>
          </a:p>
          <a:p>
            <a:pPr marL="0" indent="0" algn="just">
              <a:lnSpc>
                <a:spcPct val="100000"/>
              </a:lnSpc>
              <a:spcBef>
                <a:spcPts val="600"/>
              </a:spcBef>
              <a:buNone/>
            </a:pPr>
            <a:r>
              <a:rPr lang="vi-VN" altLang="en-US" sz="2400" dirty="0">
                <a:latin typeface="Tahoma" panose="020B0604030504040204" pitchFamily="34" charset="0"/>
                <a:ea typeface="Tahoma" panose="020B0604030504040204" pitchFamily="34" charset="0"/>
                <a:cs typeface="Tahoma" panose="020B0604030504040204" pitchFamily="34" charset="0"/>
              </a:rPr>
              <a:t>- Tìm hiểu nghiệp vụ điểm danh trong các trường Đại học theo học chế tín chỉ.</a:t>
            </a:r>
          </a:p>
          <a:p>
            <a:pPr marL="0" indent="0" algn="just">
              <a:lnSpc>
                <a:spcPct val="100000"/>
              </a:lnSpc>
              <a:spcBef>
                <a:spcPts val="600"/>
              </a:spcBef>
              <a:buNone/>
            </a:pPr>
            <a:r>
              <a:rPr lang="vi-VN" altLang="en-US" sz="2400" dirty="0">
                <a:latin typeface="Tahoma" panose="020B0604030504040204" pitchFamily="34" charset="0"/>
                <a:ea typeface="Tahoma" panose="020B0604030504040204" pitchFamily="34" charset="0"/>
                <a:cs typeface="Tahoma" panose="020B0604030504040204" pitchFamily="34" charset="0"/>
              </a:rPr>
              <a:t>- Nghiên cứu giải pháp kỹ thuật lưu trữ và tìm kiếm khuôn mặt đáp ứng tối thiểu 10</a:t>
            </a:r>
            <a:r>
              <a:rPr lang="en-US" altLang="en-US" sz="2400" dirty="0">
                <a:latin typeface="Tahoma" panose="020B0604030504040204" pitchFamily="34" charset="0"/>
                <a:ea typeface="Tahoma" panose="020B0604030504040204" pitchFamily="34" charset="0"/>
                <a:cs typeface="Tahoma" panose="020B0604030504040204" pitchFamily="34" charset="0"/>
              </a:rPr>
              <a:t>.</a:t>
            </a:r>
            <a:r>
              <a:rPr lang="vi-VN" altLang="en-US" sz="2400" dirty="0">
                <a:latin typeface="Tahoma" panose="020B0604030504040204" pitchFamily="34" charset="0"/>
                <a:ea typeface="Tahoma" panose="020B0604030504040204" pitchFamily="34" charset="0"/>
                <a:cs typeface="Tahoma" panose="020B0604030504040204" pitchFamily="34" charset="0"/>
              </a:rPr>
              <a:t>000 khuôn mặt.</a:t>
            </a:r>
          </a:p>
          <a:p>
            <a:pPr marL="0" indent="0" algn="just">
              <a:lnSpc>
                <a:spcPct val="100000"/>
              </a:lnSpc>
              <a:spcBef>
                <a:spcPts val="600"/>
              </a:spcBef>
              <a:buNone/>
            </a:pPr>
            <a:r>
              <a:rPr lang="vi-VN" altLang="en-US" sz="2400" dirty="0">
                <a:latin typeface="Tahoma" panose="020B0604030504040204" pitchFamily="34" charset="0"/>
                <a:ea typeface="Tahoma" panose="020B0604030504040204" pitchFamily="34" charset="0"/>
                <a:cs typeface="Tahoma" panose="020B0604030504040204" pitchFamily="34" charset="0"/>
              </a:rPr>
              <a:t>- Xây dựng hệ thống phần mềm thực hiện các chức năng:</a:t>
            </a:r>
          </a:p>
          <a:p>
            <a:pPr marL="0" indent="0" algn="just">
              <a:lnSpc>
                <a:spcPct val="100000"/>
              </a:lnSpc>
              <a:spcBef>
                <a:spcPts val="600"/>
              </a:spcBef>
              <a:buNone/>
            </a:pPr>
            <a:r>
              <a:rPr lang="vi-VN" altLang="en-US" sz="2400" dirty="0">
                <a:latin typeface="Tahoma" panose="020B0604030504040204" pitchFamily="34" charset="0"/>
                <a:ea typeface="Tahoma" panose="020B0604030504040204" pitchFamily="34" charset="0"/>
                <a:cs typeface="Tahoma" panose="020B0604030504040204" pitchFamily="34" charset="0"/>
              </a:rPr>
              <a:t>+ Quản lý người dùng</a:t>
            </a:r>
          </a:p>
          <a:p>
            <a:pPr marL="0" indent="0" algn="just">
              <a:lnSpc>
                <a:spcPct val="100000"/>
              </a:lnSpc>
              <a:spcBef>
                <a:spcPts val="600"/>
              </a:spcBef>
              <a:buNone/>
            </a:pPr>
            <a:r>
              <a:rPr lang="vi-VN" altLang="en-US" sz="2400" dirty="0">
                <a:latin typeface="Tahoma" panose="020B0604030504040204" pitchFamily="34" charset="0"/>
                <a:ea typeface="Tahoma" panose="020B0604030504040204" pitchFamily="34" charset="0"/>
                <a:cs typeface="Tahoma" panose="020B0604030504040204" pitchFamily="34" charset="0"/>
              </a:rPr>
              <a:t>+ Đăng ký và quản lý hình ảnh nhận diện</a:t>
            </a:r>
          </a:p>
          <a:p>
            <a:pPr marL="0" indent="0" algn="just">
              <a:lnSpc>
                <a:spcPct val="100000"/>
              </a:lnSpc>
              <a:spcBef>
                <a:spcPts val="600"/>
              </a:spcBef>
              <a:buNone/>
            </a:pPr>
            <a:r>
              <a:rPr lang="vi-VN" altLang="en-US" sz="2400" dirty="0">
                <a:latin typeface="Tahoma" panose="020B0604030504040204" pitchFamily="34" charset="0"/>
                <a:ea typeface="Tahoma" panose="020B0604030504040204" pitchFamily="34" charset="0"/>
                <a:cs typeface="Tahoma" panose="020B0604030504040204" pitchFamily="34" charset="0"/>
              </a:rPr>
              <a:t>+ Thiết lập các cấu hình điểm danh lớp học</a:t>
            </a:r>
          </a:p>
          <a:p>
            <a:pPr marL="0" indent="0" algn="just">
              <a:lnSpc>
                <a:spcPct val="100000"/>
              </a:lnSpc>
              <a:spcBef>
                <a:spcPts val="600"/>
              </a:spcBef>
              <a:buNone/>
            </a:pPr>
            <a:r>
              <a:rPr lang="vi-VN" altLang="en-US" sz="2400" dirty="0">
                <a:latin typeface="Tahoma" panose="020B0604030504040204" pitchFamily="34" charset="0"/>
                <a:ea typeface="Tahoma" panose="020B0604030504040204" pitchFamily="34" charset="0"/>
                <a:cs typeface="Tahoma" panose="020B0604030504040204" pitchFamily="34" charset="0"/>
              </a:rPr>
              <a:t>+ Lưu trữ, xuất báo cáo các ca điểm danh cho giảng viên</a:t>
            </a:r>
          </a:p>
          <a:p>
            <a:pPr marL="0" indent="0" algn="just">
              <a:lnSpc>
                <a:spcPct val="100000"/>
              </a:lnSpc>
              <a:spcBef>
                <a:spcPts val="600"/>
              </a:spcBef>
              <a:buNone/>
            </a:pPr>
            <a:r>
              <a:rPr lang="vi-VN" altLang="en-US" sz="2400" dirty="0">
                <a:latin typeface="Tahoma" panose="020B0604030504040204" pitchFamily="34" charset="0"/>
                <a:ea typeface="Tahoma" panose="020B0604030504040204" pitchFamily="34" charset="0"/>
                <a:cs typeface="Tahoma" panose="020B0604030504040204" pitchFamily="34" charset="0"/>
              </a:rPr>
              <a:t>+ Cho phép các thao tác cá nhân cho sinh viên (xin nghỉ phép, quản lý lịch sử)</a:t>
            </a:r>
          </a:p>
        </p:txBody>
      </p:sp>
    </p:spTree>
    <p:extLst>
      <p:ext uri="{BB962C8B-B14F-4D97-AF65-F5344CB8AC3E}">
        <p14:creationId xmlns:p14="http://schemas.microsoft.com/office/powerpoint/2010/main" val="184125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7</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Đề</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xuất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giải</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pháp</a:t>
            </a:r>
            <a:endParaRPr lang="en-US" sz="3200" b="1" dirty="0">
              <a:solidFill>
                <a:schemeClr val="bg1"/>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4B5D56FF-DA6F-4B26-3AD6-BD94F60FCC55}"/>
              </a:ext>
            </a:extLst>
          </p:cNvPr>
          <p:cNvSpPr>
            <a:spLocks noGrp="1"/>
          </p:cNvSpPr>
          <p:nvPr>
            <p:ph idx="1"/>
          </p:nvPr>
        </p:nvSpPr>
        <p:spPr>
          <a:xfrm>
            <a:off x="141642" y="1044643"/>
            <a:ext cx="11908716" cy="5205549"/>
          </a:xfrm>
        </p:spPr>
        <p:txBody>
          <a:bodyPr>
            <a:noAutofit/>
          </a:bodyPr>
          <a:lstStyle/>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 + </a:t>
            </a:r>
            <a:r>
              <a:rPr lang="en-US" altLang="en-US" dirty="0" err="1">
                <a:latin typeface="Tahoma" panose="020B0604030504040204" pitchFamily="34" charset="0"/>
                <a:ea typeface="Tahoma" panose="020B0604030504040204" pitchFamily="34" charset="0"/>
                <a:cs typeface="Tahoma" panose="020B0604030504040204" pitchFamily="34" charset="0"/>
              </a:rPr>
              <a:t>Xây</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dựng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kho</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lưu</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trữ</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dữ</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liệu</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khuôn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mặt</a:t>
            </a: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 + </a:t>
            </a:r>
            <a:r>
              <a:rPr lang="en-US" altLang="en-US" dirty="0" err="1">
                <a:latin typeface="Tahoma" panose="020B0604030504040204" pitchFamily="34" charset="0"/>
                <a:ea typeface="Tahoma" panose="020B0604030504040204" pitchFamily="34" charset="0"/>
                <a:cs typeface="Tahoma" panose="020B0604030504040204" pitchFamily="34" charset="0"/>
              </a:rPr>
              <a:t>Xây</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dựng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công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cụ</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quản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lý</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người</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dùng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khuôn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mặt</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trên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giao</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diện</a:t>
            </a: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 + </a:t>
            </a:r>
            <a:r>
              <a:rPr lang="en-US" altLang="en-US" dirty="0" err="1">
                <a:latin typeface="Tahoma" panose="020B0604030504040204" pitchFamily="34" charset="0"/>
                <a:ea typeface="Tahoma" panose="020B0604030504040204" pitchFamily="34" charset="0"/>
                <a:cs typeface="Tahoma" panose="020B0604030504040204" pitchFamily="34" charset="0"/>
              </a:rPr>
              <a:t>Xây</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dựng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ứng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dụng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trên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điện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thoại</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để</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sử</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dụng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như</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thiết</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bị</a:t>
            </a:r>
            <a:r>
              <a:rPr lang="en-US" altLang="en-US" dirty="0">
                <a:latin typeface="Tahoma" panose="020B0604030504040204" pitchFamily="34" charset="0"/>
                <a:ea typeface="Tahoma" panose="020B0604030504040204" pitchFamily="34" charset="0"/>
                <a:cs typeface="Tahoma" panose="020B0604030504040204" pitchFamily="34" charset="0"/>
              </a:rPr>
              <a:t> camera </a:t>
            </a:r>
            <a:r>
              <a:rPr lang="en-US" altLang="en-US" dirty="0" err="1">
                <a:latin typeface="Tahoma" panose="020B0604030504040204" pitchFamily="34" charset="0"/>
                <a:ea typeface="Tahoma" panose="020B0604030504040204" pitchFamily="34" charset="0"/>
                <a:cs typeface="Tahoma" panose="020B0604030504040204" pitchFamily="34" charset="0"/>
              </a:rPr>
              <a:t>thu</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nhận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hình</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ảnh</a:t>
            </a: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 + </a:t>
            </a:r>
            <a:r>
              <a:rPr lang="en-US" altLang="en-US" dirty="0" err="1">
                <a:latin typeface="Tahoma" panose="020B0604030504040204" pitchFamily="34" charset="0"/>
                <a:ea typeface="Tahoma" panose="020B0604030504040204" pitchFamily="34" charset="0"/>
                <a:cs typeface="Tahoma" panose="020B0604030504040204" pitchFamily="34" charset="0"/>
              </a:rPr>
              <a:t>Xây</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dựng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dịch</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vụ</a:t>
            </a:r>
            <a:r>
              <a:rPr lang="en-US" altLang="en-US" dirty="0">
                <a:latin typeface="Tahoma" panose="020B0604030504040204" pitchFamily="34" charset="0"/>
                <a:ea typeface="Tahoma" panose="020B0604030504040204" pitchFamily="34" charset="0"/>
                <a:cs typeface="Tahoma" panose="020B0604030504040204" pitchFamily="34" charset="0"/>
              </a:rPr>
              <a:t> stream </a:t>
            </a:r>
            <a:r>
              <a:rPr lang="en-US" altLang="en-US" dirty="0" err="1">
                <a:latin typeface="Tahoma" panose="020B0604030504040204" pitchFamily="34" charset="0"/>
                <a:ea typeface="Tahoma" panose="020B0604030504040204" pitchFamily="34" charset="0"/>
                <a:cs typeface="Tahoma" panose="020B0604030504040204" pitchFamily="34" charset="0"/>
              </a:rPr>
              <a:t>để</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truyền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dữ</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liệu</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từ</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điện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thoại</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về</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máy</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chủ</a:t>
            </a:r>
            <a:endParaRPr lang="en-US" altLang="en-US"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600"/>
              </a:spcBef>
              <a:buNone/>
            </a:pPr>
            <a:r>
              <a:rPr lang="en-US" altLang="en-US" dirty="0">
                <a:latin typeface="Tahoma" panose="020B0604030504040204" pitchFamily="34" charset="0"/>
                <a:ea typeface="Tahoma" panose="020B0604030504040204" pitchFamily="34" charset="0"/>
                <a:cs typeface="Tahoma" panose="020B0604030504040204" pitchFamily="34" charset="0"/>
              </a:rPr>
              <a:t> + </a:t>
            </a:r>
            <a:r>
              <a:rPr lang="en-US" altLang="en-US" dirty="0" err="1">
                <a:latin typeface="Tahoma" panose="020B0604030504040204" pitchFamily="34" charset="0"/>
                <a:ea typeface="Tahoma" panose="020B0604030504040204" pitchFamily="34" charset="0"/>
                <a:cs typeface="Tahoma" panose="020B0604030504040204" pitchFamily="34" charset="0"/>
              </a:rPr>
              <a:t>Xây</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dựng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các</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ứng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dụng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cho</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người</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quản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lý</a:t>
            </a:r>
            <a:r>
              <a:rPr lang="en-US" altLang="en-US" dirty="0">
                <a:latin typeface="Tahoma" panose="020B0604030504040204" pitchFamily="34" charset="0"/>
                <a:ea typeface="Tahoma" panose="020B0604030504040204" pitchFamily="34" charset="0"/>
                <a:cs typeface="Tahoma" panose="020B0604030504040204" pitchFamily="34" charset="0"/>
              </a:rPr>
              <a:t> / </a:t>
            </a:r>
            <a:r>
              <a:rPr lang="en-US" altLang="en-US" dirty="0" err="1">
                <a:latin typeface="Tahoma" panose="020B0604030504040204" pitchFamily="34" charset="0"/>
                <a:ea typeface="Tahoma" panose="020B0604030504040204" pitchFamily="34" charset="0"/>
                <a:cs typeface="Tahoma" panose="020B0604030504040204" pitchFamily="34" charset="0"/>
              </a:rPr>
              <a:t>giảng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viên</a:t>
            </a:r>
            <a:r>
              <a:rPr lang="en-US" altLang="en-US" dirty="0">
                <a:latin typeface="Tahoma" panose="020B0604030504040204" pitchFamily="34" charset="0"/>
                <a:ea typeface="Tahoma" panose="020B0604030504040204" pitchFamily="34" charset="0"/>
                <a:cs typeface="Tahoma" panose="020B0604030504040204" pitchFamily="34" charset="0"/>
              </a:rPr>
              <a:t> / </a:t>
            </a:r>
            <a:r>
              <a:rPr lang="en-US" altLang="en-US" dirty="0" err="1">
                <a:latin typeface="Tahoma" panose="020B0604030504040204" pitchFamily="34" charset="0"/>
                <a:ea typeface="Tahoma" panose="020B0604030504040204" pitchFamily="34" charset="0"/>
                <a:cs typeface="Tahoma" panose="020B0604030504040204" pitchFamily="34" charset="0"/>
              </a:rPr>
              <a:t>sinh</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viên</a:t>
            </a:r>
            <a:endParaRPr lang="vi-VN" alt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549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8</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Đề</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xuất</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giải</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pháp</a:t>
            </a:r>
            <a:endParaRPr lang="en-US" sz="3200" b="1"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D4A6FA1-0620-B1C3-1E8A-618D164A6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992" y="1392237"/>
            <a:ext cx="9088015" cy="4363739"/>
          </a:xfrm>
          <a:prstGeom prst="rect">
            <a:avLst/>
          </a:prstGeom>
        </p:spPr>
      </p:pic>
    </p:spTree>
    <p:extLst>
      <p:ext uri="{BB962C8B-B14F-4D97-AF65-F5344CB8AC3E}">
        <p14:creationId xmlns:p14="http://schemas.microsoft.com/office/powerpoint/2010/main" val="292659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8">
            <a:extLst>
              <a:ext uri="{FF2B5EF4-FFF2-40B4-BE49-F238E27FC236}">
                <a16:creationId xmlns:a16="http://schemas.microsoft.com/office/drawing/2014/main" id="{F5B3BDC4-ACEB-4CC3-A079-DD5344CE6BD6}"/>
              </a:ext>
            </a:extLst>
          </p:cNvPr>
          <p:cNvSpPr>
            <a:spLocks noGrp="1"/>
          </p:cNvSpPr>
          <p:nvPr>
            <p:ph type="sldNum" sz="quarter" idx="12"/>
          </p:nvPr>
        </p:nvSpPr>
        <p:spPr/>
        <p:txBody>
          <a:bodyPr/>
          <a:lstStyle/>
          <a:p>
            <a:fld id="{F17AAD20-ED16-42C0-8C46-A09995EC75E3}" type="slidenum">
              <a:rPr lang="en-US" sz="1600" b="1">
                <a:solidFill>
                  <a:schemeClr val="bg1"/>
                </a:solidFill>
                <a:latin typeface="Arial" panose="020B0604020202020204" pitchFamily="34" charset="0"/>
                <a:cs typeface="Arial" panose="020B0604020202020204" pitchFamily="34" charset="0"/>
              </a:rPr>
              <a:t>9</a:t>
            </a:fld>
            <a:endParaRPr lang="en-US" b="1">
              <a:solidFill>
                <a:schemeClr val="bg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6072F38-80CC-0BB8-0A72-E74C3A733B22}"/>
              </a:ext>
            </a:extLst>
          </p:cNvPr>
          <p:cNvSpPr txBox="1">
            <a:spLocks/>
          </p:cNvSpPr>
          <p:nvPr/>
        </p:nvSpPr>
        <p:spPr>
          <a:xfrm>
            <a:off x="337943" y="255556"/>
            <a:ext cx="6858000" cy="9433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Arial" panose="020B0604020202020204" pitchFamily="34" charset="0"/>
                <a:cs typeface="Arial" panose="020B0604020202020204" pitchFamily="34" charset="0"/>
              </a:rPr>
              <a:t>Công</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nghệ</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sử</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dụng</a:t>
            </a:r>
            <a:endParaRPr lang="en-US" sz="3200"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CECE8F5-07AD-9513-A668-95E1613FB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341" y="1646555"/>
            <a:ext cx="7446814" cy="4188833"/>
          </a:xfrm>
          <a:prstGeom prst="rect">
            <a:avLst/>
          </a:prstGeom>
        </p:spPr>
      </p:pic>
      <p:pic>
        <p:nvPicPr>
          <p:cNvPr id="9" name="Picture 8">
            <a:extLst>
              <a:ext uri="{FF2B5EF4-FFF2-40B4-BE49-F238E27FC236}">
                <a16:creationId xmlns:a16="http://schemas.microsoft.com/office/drawing/2014/main" id="{BA744B15-5D8D-4582-1C8E-D28832D34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550" y="2093035"/>
            <a:ext cx="7017571" cy="3947383"/>
          </a:xfrm>
          <a:prstGeom prst="rect">
            <a:avLst/>
          </a:prstGeom>
        </p:spPr>
      </p:pic>
    </p:spTree>
    <p:extLst>
      <p:ext uri="{BB962C8B-B14F-4D97-AF65-F5344CB8AC3E}">
        <p14:creationId xmlns:p14="http://schemas.microsoft.com/office/powerpoint/2010/main" val="204127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13615</TotalTime>
  <Words>1101</Words>
  <Application>Microsoft Office PowerPoint</Application>
  <PresentationFormat>Widescreen</PresentationFormat>
  <Paragraphs>204</Paragraphs>
  <Slides>24</Slides>
  <Notes>23</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TienNV</dc:creator>
  <cp:lastModifiedBy>Tien Nguyen</cp:lastModifiedBy>
  <cp:revision>1725</cp:revision>
  <cp:lastPrinted>2022-09-06T04:18:17Z</cp:lastPrinted>
  <dcterms:created xsi:type="dcterms:W3CDTF">2020-01-24T03:33:28Z</dcterms:created>
  <dcterms:modified xsi:type="dcterms:W3CDTF">2023-11-24T08:53:16Z</dcterms:modified>
</cp:coreProperties>
</file>